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86" r:id="rId1"/>
  </p:sldMasterIdLst>
  <p:notesMasterIdLst>
    <p:notesMasterId r:id="rId14"/>
  </p:notesMasterIdLst>
  <p:sldIdLst>
    <p:sldId id="256" r:id="rId2"/>
    <p:sldId id="257" r:id="rId3"/>
    <p:sldId id="258" r:id="rId4"/>
    <p:sldId id="262" r:id="rId5"/>
    <p:sldId id="259" r:id="rId6"/>
    <p:sldId id="266" r:id="rId7"/>
    <p:sldId id="260" r:id="rId8"/>
    <p:sldId id="267" r:id="rId9"/>
    <p:sldId id="261" r:id="rId10"/>
    <p:sldId id="263" r:id="rId11"/>
    <p:sldId id="265" r:id="rId12"/>
    <p:sldId id="264"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7" d="100"/>
          <a:sy n="87" d="100"/>
        </p:scale>
        <p:origin x="336"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A748BAD-8978-4406-B92D-C286D9A624B6}" type="datetimeFigureOut">
              <a:rPr lang="en-US" smtClean="0"/>
              <a:t>6/27/2019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D431426-AB09-4051-AA40-8DBE31A0E8AF}" type="slidenum">
              <a:rPr lang="en-US" smtClean="0"/>
              <a:t>‹#›</a:t>
            </a:fld>
            <a:endParaRPr lang="en-US"/>
          </a:p>
        </p:txBody>
      </p:sp>
    </p:spTree>
    <p:extLst>
      <p:ext uri="{BB962C8B-B14F-4D97-AF65-F5344CB8AC3E}">
        <p14:creationId xmlns:p14="http://schemas.microsoft.com/office/powerpoint/2010/main" val="16417443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us-city.census.okfn.org/place/vabeach"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this slide we can see all the open data of Virginia Beach with the links to these datasets and the score. </a:t>
            </a:r>
          </a:p>
          <a:p>
            <a:r>
              <a:rPr lang="en-US" dirty="0">
                <a:hlinkClick r:id="rId3"/>
              </a:rPr>
              <a:t>http://us-city.census.okfn.org/place/vabeach</a:t>
            </a:r>
            <a:endParaRPr lang="en-US" dirty="0"/>
          </a:p>
        </p:txBody>
      </p:sp>
      <p:sp>
        <p:nvSpPr>
          <p:cNvPr id="4" name="Slide Number Placeholder 3"/>
          <p:cNvSpPr>
            <a:spLocks noGrp="1"/>
          </p:cNvSpPr>
          <p:nvPr>
            <p:ph type="sldNum" sz="quarter" idx="5"/>
          </p:nvPr>
        </p:nvSpPr>
        <p:spPr/>
        <p:txBody>
          <a:bodyPr/>
          <a:lstStyle/>
          <a:p>
            <a:fld id="{7D431426-AB09-4051-AA40-8DBE31A0E8AF}" type="slidenum">
              <a:rPr lang="en-US" smtClean="0"/>
              <a:t>4</a:t>
            </a:fld>
            <a:endParaRPr lang="en-US"/>
          </a:p>
        </p:txBody>
      </p:sp>
    </p:spTree>
    <p:extLst>
      <p:ext uri="{BB962C8B-B14F-4D97-AF65-F5344CB8AC3E}">
        <p14:creationId xmlns:p14="http://schemas.microsoft.com/office/powerpoint/2010/main" val="12014968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340DE8FA-D4E2-4C25-A4A1-1D195C1F3904}" type="datetimeFigureOut">
              <a:rPr lang="en-US" smtClean="0"/>
              <a:t>6/27/2019</a:t>
            </a:fld>
            <a:endParaRPr lang="en-US"/>
          </a:p>
        </p:txBody>
      </p:sp>
      <p:sp>
        <p:nvSpPr>
          <p:cNvPr id="5" name="Footer Placeholder 4"/>
          <p:cNvSpPr>
            <a:spLocks noGrp="1"/>
          </p:cNvSpPr>
          <p:nvPr>
            <p:ph type="ftr" sz="quarter" idx="11"/>
          </p:nvPr>
        </p:nvSpPr>
        <p:spPr>
          <a:xfrm>
            <a:off x="1876424" y="5410201"/>
            <a:ext cx="5124886" cy="365125"/>
          </a:xfrm>
        </p:spPr>
        <p:txBody>
          <a:bodyPr/>
          <a:lstStyle/>
          <a:p>
            <a:endParaRPr lang="en-US"/>
          </a:p>
        </p:txBody>
      </p:sp>
      <p:sp>
        <p:nvSpPr>
          <p:cNvPr id="6" name="Slide Number Placeholder 5"/>
          <p:cNvSpPr>
            <a:spLocks noGrp="1"/>
          </p:cNvSpPr>
          <p:nvPr>
            <p:ph type="sldNum" sz="quarter" idx="12"/>
          </p:nvPr>
        </p:nvSpPr>
        <p:spPr>
          <a:xfrm>
            <a:off x="9896911" y="5410199"/>
            <a:ext cx="771089" cy="365125"/>
          </a:xfrm>
        </p:spPr>
        <p:txBody>
          <a:bodyPr/>
          <a:lstStyle/>
          <a:p>
            <a:fld id="{ADDA8FAD-8ACD-42D9-8F5D-6FCAE698E43A}" type="slidenum">
              <a:rPr lang="en-US" smtClean="0"/>
              <a:t>‹#›</a:t>
            </a:fld>
            <a:endParaRPr lang="en-US"/>
          </a:p>
        </p:txBody>
      </p:sp>
    </p:spTree>
    <p:extLst>
      <p:ext uri="{BB962C8B-B14F-4D97-AF65-F5344CB8AC3E}">
        <p14:creationId xmlns:p14="http://schemas.microsoft.com/office/powerpoint/2010/main" val="25904427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40DE8FA-D4E2-4C25-A4A1-1D195C1F3904}" type="datetimeFigureOut">
              <a:rPr lang="en-US" smtClean="0"/>
              <a:t>6/27/2019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DDA8FAD-8ACD-42D9-8F5D-6FCAE698E43A}" type="slidenum">
              <a:rPr lang="en-US" smtClean="0"/>
              <a:t>‹#›</a:t>
            </a:fld>
            <a:endParaRPr lang="en-US"/>
          </a:p>
        </p:txBody>
      </p:sp>
    </p:spTree>
    <p:extLst>
      <p:ext uri="{BB962C8B-B14F-4D97-AF65-F5344CB8AC3E}">
        <p14:creationId xmlns:p14="http://schemas.microsoft.com/office/powerpoint/2010/main" val="3671586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40DE8FA-D4E2-4C25-A4A1-1D195C1F3904}" type="datetimeFigureOut">
              <a:rPr lang="en-US" smtClean="0"/>
              <a:t>6/27/2019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DDA8FAD-8ACD-42D9-8F5D-6FCAE698E43A}" type="slidenum">
              <a:rPr lang="en-US" smtClean="0"/>
              <a:t>‹#›</a:t>
            </a:fld>
            <a:endParaRPr lang="en-US"/>
          </a:p>
        </p:txBody>
      </p:sp>
    </p:spTree>
    <p:extLst>
      <p:ext uri="{BB962C8B-B14F-4D97-AF65-F5344CB8AC3E}">
        <p14:creationId xmlns:p14="http://schemas.microsoft.com/office/powerpoint/2010/main" val="381070873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40DE8FA-D4E2-4C25-A4A1-1D195C1F3904}" type="datetimeFigureOut">
              <a:rPr lang="en-US" smtClean="0"/>
              <a:t>6/27/2019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DDA8FAD-8ACD-42D9-8F5D-6FCAE698E43A}" type="slidenum">
              <a:rPr lang="en-US" smtClean="0"/>
              <a:t>‹#›</a:t>
            </a:fld>
            <a:endParaRPr lang="en-US"/>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50789843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40DE8FA-D4E2-4C25-A4A1-1D195C1F3904}" type="datetimeFigureOut">
              <a:rPr lang="en-US" smtClean="0"/>
              <a:t>6/27/2019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DDA8FAD-8ACD-42D9-8F5D-6FCAE698E43A}" type="slidenum">
              <a:rPr lang="en-US" smtClean="0"/>
              <a:t>‹#›</a:t>
            </a:fld>
            <a:endParaRPr lang="en-US"/>
          </a:p>
        </p:txBody>
      </p:sp>
    </p:spTree>
    <p:extLst>
      <p:ext uri="{BB962C8B-B14F-4D97-AF65-F5344CB8AC3E}">
        <p14:creationId xmlns:p14="http://schemas.microsoft.com/office/powerpoint/2010/main" val="145438132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340DE8FA-D4E2-4C25-A4A1-1D195C1F3904}" type="datetimeFigureOut">
              <a:rPr lang="en-US" smtClean="0"/>
              <a:t>6/27/2019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DDA8FAD-8ACD-42D9-8F5D-6FCAE698E43A}" type="slidenum">
              <a:rPr lang="en-US" smtClean="0"/>
              <a:t>‹#›</a:t>
            </a:fld>
            <a:endParaRPr lang="en-US"/>
          </a:p>
        </p:txBody>
      </p:sp>
    </p:spTree>
    <p:extLst>
      <p:ext uri="{BB962C8B-B14F-4D97-AF65-F5344CB8AC3E}">
        <p14:creationId xmlns:p14="http://schemas.microsoft.com/office/powerpoint/2010/main" val="39248255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340DE8FA-D4E2-4C25-A4A1-1D195C1F3904}" type="datetimeFigureOut">
              <a:rPr lang="en-US" smtClean="0"/>
              <a:t>6/27/2019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DDA8FAD-8ACD-42D9-8F5D-6FCAE698E43A}" type="slidenum">
              <a:rPr lang="en-US" smtClean="0"/>
              <a:t>‹#›</a:t>
            </a:fld>
            <a:endParaRPr lang="en-US"/>
          </a:p>
        </p:txBody>
      </p:sp>
    </p:spTree>
    <p:extLst>
      <p:ext uri="{BB962C8B-B14F-4D97-AF65-F5344CB8AC3E}">
        <p14:creationId xmlns:p14="http://schemas.microsoft.com/office/powerpoint/2010/main" val="150944722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40DE8FA-D4E2-4C25-A4A1-1D195C1F3904}" type="datetimeFigureOut">
              <a:rPr lang="en-US" smtClean="0"/>
              <a:t>6/27/2019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DA8FAD-8ACD-42D9-8F5D-6FCAE698E43A}" type="slidenum">
              <a:rPr lang="en-US" smtClean="0"/>
              <a:t>‹#›</a:t>
            </a:fld>
            <a:endParaRPr lang="en-US"/>
          </a:p>
        </p:txBody>
      </p:sp>
    </p:spTree>
    <p:extLst>
      <p:ext uri="{BB962C8B-B14F-4D97-AF65-F5344CB8AC3E}">
        <p14:creationId xmlns:p14="http://schemas.microsoft.com/office/powerpoint/2010/main" val="208155366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40DE8FA-D4E2-4C25-A4A1-1D195C1F3904}" type="datetimeFigureOut">
              <a:rPr lang="en-US" smtClean="0"/>
              <a:t>6/27/2019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DA8FAD-8ACD-42D9-8F5D-6FCAE698E43A}" type="slidenum">
              <a:rPr lang="en-US" smtClean="0"/>
              <a:t>‹#›</a:t>
            </a:fld>
            <a:endParaRPr lang="en-US"/>
          </a:p>
        </p:txBody>
      </p:sp>
    </p:spTree>
    <p:extLst>
      <p:ext uri="{BB962C8B-B14F-4D97-AF65-F5344CB8AC3E}">
        <p14:creationId xmlns:p14="http://schemas.microsoft.com/office/powerpoint/2010/main" val="24128076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40DE8FA-D4E2-4C25-A4A1-1D195C1F3904}" type="datetimeFigureOut">
              <a:rPr lang="en-US" smtClean="0"/>
              <a:t>6/27/2019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DA8FAD-8ACD-42D9-8F5D-6FCAE698E43A}" type="slidenum">
              <a:rPr lang="en-US" smtClean="0"/>
              <a:t>‹#›</a:t>
            </a:fld>
            <a:endParaRPr lang="en-US"/>
          </a:p>
        </p:txBody>
      </p:sp>
    </p:spTree>
    <p:extLst>
      <p:ext uri="{BB962C8B-B14F-4D97-AF65-F5344CB8AC3E}">
        <p14:creationId xmlns:p14="http://schemas.microsoft.com/office/powerpoint/2010/main" val="15834246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40DE8FA-D4E2-4C25-A4A1-1D195C1F3904}" type="datetimeFigureOut">
              <a:rPr lang="en-US" smtClean="0"/>
              <a:t>6/27/2019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DA8FAD-8ACD-42D9-8F5D-6FCAE698E43A}" type="slidenum">
              <a:rPr lang="en-US" smtClean="0"/>
              <a:t>‹#›</a:t>
            </a:fld>
            <a:endParaRPr lang="en-US"/>
          </a:p>
        </p:txBody>
      </p:sp>
    </p:spTree>
    <p:extLst>
      <p:ext uri="{BB962C8B-B14F-4D97-AF65-F5344CB8AC3E}">
        <p14:creationId xmlns:p14="http://schemas.microsoft.com/office/powerpoint/2010/main" val="11835062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40DE8FA-D4E2-4C25-A4A1-1D195C1F3904}" type="datetimeFigureOut">
              <a:rPr lang="en-US" smtClean="0"/>
              <a:t>6/27/2019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DDA8FAD-8ACD-42D9-8F5D-6FCAE698E43A}" type="slidenum">
              <a:rPr lang="en-US" smtClean="0"/>
              <a:t>‹#›</a:t>
            </a:fld>
            <a:endParaRPr lang="en-US"/>
          </a:p>
        </p:txBody>
      </p:sp>
    </p:spTree>
    <p:extLst>
      <p:ext uri="{BB962C8B-B14F-4D97-AF65-F5344CB8AC3E}">
        <p14:creationId xmlns:p14="http://schemas.microsoft.com/office/powerpoint/2010/main" val="33235634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40DE8FA-D4E2-4C25-A4A1-1D195C1F3904}" type="datetimeFigureOut">
              <a:rPr lang="en-US" smtClean="0"/>
              <a:t>6/27/2019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DDA8FAD-8ACD-42D9-8F5D-6FCAE698E43A}" type="slidenum">
              <a:rPr lang="en-US" smtClean="0"/>
              <a:t>‹#›</a:t>
            </a:fld>
            <a:endParaRPr lang="en-US"/>
          </a:p>
        </p:txBody>
      </p:sp>
    </p:spTree>
    <p:extLst>
      <p:ext uri="{BB962C8B-B14F-4D97-AF65-F5344CB8AC3E}">
        <p14:creationId xmlns:p14="http://schemas.microsoft.com/office/powerpoint/2010/main" val="26569233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40DE8FA-D4E2-4C25-A4A1-1D195C1F3904}" type="datetimeFigureOut">
              <a:rPr lang="en-US" smtClean="0"/>
              <a:t>6/27/2019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DDA8FAD-8ACD-42D9-8F5D-6FCAE698E43A}" type="slidenum">
              <a:rPr lang="en-US" smtClean="0"/>
              <a:t>‹#›</a:t>
            </a:fld>
            <a:endParaRPr lang="en-US"/>
          </a:p>
        </p:txBody>
      </p:sp>
    </p:spTree>
    <p:extLst>
      <p:ext uri="{BB962C8B-B14F-4D97-AF65-F5344CB8AC3E}">
        <p14:creationId xmlns:p14="http://schemas.microsoft.com/office/powerpoint/2010/main" val="10589025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40DE8FA-D4E2-4C25-A4A1-1D195C1F3904}" type="datetimeFigureOut">
              <a:rPr lang="en-US" smtClean="0"/>
              <a:t>6/27/2019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DDA8FAD-8ACD-42D9-8F5D-6FCAE698E43A}" type="slidenum">
              <a:rPr lang="en-US" smtClean="0"/>
              <a:t>‹#›</a:t>
            </a:fld>
            <a:endParaRPr lang="en-US"/>
          </a:p>
        </p:txBody>
      </p:sp>
    </p:spTree>
    <p:extLst>
      <p:ext uri="{BB962C8B-B14F-4D97-AF65-F5344CB8AC3E}">
        <p14:creationId xmlns:p14="http://schemas.microsoft.com/office/powerpoint/2010/main" val="17548375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40DE8FA-D4E2-4C25-A4A1-1D195C1F3904}" type="datetimeFigureOut">
              <a:rPr lang="en-US" smtClean="0"/>
              <a:t>6/27/2019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DDA8FAD-8ACD-42D9-8F5D-6FCAE698E43A}" type="slidenum">
              <a:rPr lang="en-US" smtClean="0"/>
              <a:t>‹#›</a:t>
            </a:fld>
            <a:endParaRPr lang="en-US"/>
          </a:p>
        </p:txBody>
      </p:sp>
    </p:spTree>
    <p:extLst>
      <p:ext uri="{BB962C8B-B14F-4D97-AF65-F5344CB8AC3E}">
        <p14:creationId xmlns:p14="http://schemas.microsoft.com/office/powerpoint/2010/main" val="9409633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40DE8FA-D4E2-4C25-A4A1-1D195C1F3904}" type="datetimeFigureOut">
              <a:rPr lang="en-US" smtClean="0"/>
              <a:t>6/27/2019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DDA8FAD-8ACD-42D9-8F5D-6FCAE698E43A}" type="slidenum">
              <a:rPr lang="en-US" smtClean="0"/>
              <a:t>‹#›</a:t>
            </a:fld>
            <a:endParaRPr lang="en-US"/>
          </a:p>
        </p:txBody>
      </p:sp>
    </p:spTree>
    <p:extLst>
      <p:ext uri="{BB962C8B-B14F-4D97-AF65-F5344CB8AC3E}">
        <p14:creationId xmlns:p14="http://schemas.microsoft.com/office/powerpoint/2010/main" val="24724534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340DE8FA-D4E2-4C25-A4A1-1D195C1F3904}" type="datetimeFigureOut">
              <a:rPr lang="en-US" smtClean="0"/>
              <a:t>6/27/2019</a:t>
            </a:fld>
            <a:endParaRPr lang="en-US"/>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ADDA8FAD-8ACD-42D9-8F5D-6FCAE698E43A}" type="slidenum">
              <a:rPr lang="en-US" smtClean="0"/>
              <a:t>‹#›</a:t>
            </a:fld>
            <a:endParaRPr lang="en-US"/>
          </a:p>
        </p:txBody>
      </p:sp>
    </p:spTree>
    <p:extLst>
      <p:ext uri="{BB962C8B-B14F-4D97-AF65-F5344CB8AC3E}">
        <p14:creationId xmlns:p14="http://schemas.microsoft.com/office/powerpoint/2010/main" val="2237024385"/>
      </p:ext>
    </p:extLst>
  </p:cSld>
  <p:clrMap bg1="dk1" tx1="lt1" bg2="dk2" tx2="lt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 id="2147483800" r:id="rId14"/>
    <p:sldLayoutId id="2147483801" r:id="rId15"/>
    <p:sldLayoutId id="2147483802" r:id="rId16"/>
    <p:sldLayoutId id="2147483803"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gigaom.com/2014/01/04/5-reasons-why-good-governments-should-embrace-open-data/" TargetMode="External"/><Relationship Id="rId2" Type="http://schemas.openxmlformats.org/officeDocument/2006/relationships/hyperlink" Target="https://gigaom.com/2014/01/02/the-city-palo-altos-cio-explains-the-benefits-of-open-data/" TargetMode="External"/><Relationship Id="rId1" Type="http://schemas.openxmlformats.org/officeDocument/2006/relationships/slideLayout" Target="../slideLayouts/slideLayout2.xml"/><Relationship Id="rId6" Type="http://schemas.openxmlformats.org/officeDocument/2006/relationships/hyperlink" Target="https://slate.com/technology/2013/06/open-data-can-promote-social-injustice.html" TargetMode="External"/><Relationship Id="rId5" Type="http://schemas.openxmlformats.org/officeDocument/2006/relationships/hyperlink" Target="http://us-city.census.okfn.org/" TargetMode="External"/><Relationship Id="rId4" Type="http://schemas.openxmlformats.org/officeDocument/2006/relationships/hyperlink" Target="https://www.techrepublic.com/article/more-than-economics-the-social-impact-of-open-data/"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extLst/>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3BB22-F2C3-44C1-8470-1C0A3520D4F1}"/>
              </a:ext>
            </a:extLst>
          </p:cNvPr>
          <p:cNvSpPr>
            <a:spLocks noGrp="1"/>
          </p:cNvSpPr>
          <p:nvPr>
            <p:ph type="ctrTitle"/>
          </p:nvPr>
        </p:nvSpPr>
        <p:spPr>
          <a:xfrm>
            <a:off x="1876423" y="1925266"/>
            <a:ext cx="8791575" cy="1301673"/>
          </a:xfrm>
        </p:spPr>
        <p:txBody>
          <a:bodyPr>
            <a:normAutofit fontScale="90000"/>
          </a:bodyPr>
          <a:lstStyle/>
          <a:p>
            <a:pPr algn="ctr"/>
            <a:r>
              <a:rPr lang="en-US" dirty="0"/>
              <a:t>Local government open data, Virginia beach </a:t>
            </a:r>
          </a:p>
        </p:txBody>
      </p:sp>
      <p:sp>
        <p:nvSpPr>
          <p:cNvPr id="3" name="Subtitle 2">
            <a:extLst>
              <a:ext uri="{FF2B5EF4-FFF2-40B4-BE49-F238E27FC236}">
                <a16:creationId xmlns:a16="http://schemas.microsoft.com/office/drawing/2014/main" id="{257D609B-10CF-4EC1-B369-386EF1F2C683}"/>
              </a:ext>
            </a:extLst>
          </p:cNvPr>
          <p:cNvSpPr>
            <a:spLocks noGrp="1"/>
          </p:cNvSpPr>
          <p:nvPr>
            <p:ph type="subTitle" idx="1"/>
          </p:nvPr>
        </p:nvSpPr>
        <p:spPr>
          <a:xfrm>
            <a:off x="1876423" y="4222384"/>
            <a:ext cx="8791575" cy="865991"/>
          </a:xfrm>
        </p:spPr>
        <p:txBody>
          <a:bodyPr>
            <a:normAutofit fontScale="92500" lnSpcReduction="10000"/>
          </a:bodyPr>
          <a:lstStyle/>
          <a:p>
            <a:pPr algn="r"/>
            <a:r>
              <a:rPr lang="en-US" dirty="0"/>
              <a:t>Alla Topp</a:t>
            </a:r>
          </a:p>
          <a:p>
            <a:pPr algn="r"/>
            <a:r>
              <a:rPr lang="en-US" dirty="0"/>
              <a:t>MSDS 640 </a:t>
            </a:r>
          </a:p>
        </p:txBody>
      </p:sp>
    </p:spTree>
    <p:extLst>
      <p:ext uri="{BB962C8B-B14F-4D97-AF65-F5344CB8AC3E}">
        <p14:creationId xmlns:p14="http://schemas.microsoft.com/office/powerpoint/2010/main" val="16855700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09EA46-B609-403B-9878-9D7E4E9999D4}"/>
              </a:ext>
            </a:extLst>
          </p:cNvPr>
          <p:cNvSpPr>
            <a:spLocks noGrp="1"/>
          </p:cNvSpPr>
          <p:nvPr>
            <p:ph type="title"/>
          </p:nvPr>
        </p:nvSpPr>
        <p:spPr/>
        <p:txBody>
          <a:bodyPr/>
          <a:lstStyle/>
          <a:p>
            <a:pPr algn="ctr"/>
            <a:r>
              <a:rPr lang="en-US" dirty="0"/>
              <a:t>Summary </a:t>
            </a:r>
          </a:p>
        </p:txBody>
      </p:sp>
      <p:sp>
        <p:nvSpPr>
          <p:cNvPr id="3" name="Content Placeholder 2">
            <a:extLst>
              <a:ext uri="{FF2B5EF4-FFF2-40B4-BE49-F238E27FC236}">
                <a16:creationId xmlns:a16="http://schemas.microsoft.com/office/drawing/2014/main" id="{7312A1AC-00C3-45F8-96B5-9454FCD9AD6B}"/>
              </a:ext>
            </a:extLst>
          </p:cNvPr>
          <p:cNvSpPr>
            <a:spLocks noGrp="1"/>
          </p:cNvSpPr>
          <p:nvPr>
            <p:ph idx="1"/>
          </p:nvPr>
        </p:nvSpPr>
        <p:spPr/>
        <p:txBody>
          <a:bodyPr>
            <a:normAutofit fontScale="92500"/>
          </a:bodyPr>
          <a:lstStyle/>
          <a:p>
            <a:pPr marL="0" indent="0" algn="ctr">
              <a:buNone/>
            </a:pPr>
            <a:r>
              <a:rPr lang="en-US" sz="2800" dirty="0"/>
              <a:t>“To put it simply, beyond rationales of increased efficiency, reduced costs, increased productivity, and economic growth that will spur the release of new data, there's considerable potential for open data releases to extend to positive social justice, environmental, educational, public safety and health outcomes”. Looking through Virginia Beach open data shows that they have a lot of data available to the public which solves some transparency issues and ethics issues. </a:t>
            </a:r>
          </a:p>
        </p:txBody>
      </p:sp>
    </p:spTree>
    <p:extLst>
      <p:ext uri="{BB962C8B-B14F-4D97-AF65-F5344CB8AC3E}">
        <p14:creationId xmlns:p14="http://schemas.microsoft.com/office/powerpoint/2010/main" val="15291123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150CB8-869F-4C29-9EE7-4F879E1D2E0C}"/>
              </a:ext>
            </a:extLst>
          </p:cNvPr>
          <p:cNvSpPr>
            <a:spLocks noGrp="1"/>
          </p:cNvSpPr>
          <p:nvPr>
            <p:ph type="title"/>
          </p:nvPr>
        </p:nvSpPr>
        <p:spPr>
          <a:xfrm>
            <a:off x="1143001" y="0"/>
            <a:ext cx="9905998" cy="912108"/>
          </a:xfrm>
        </p:spPr>
        <p:txBody>
          <a:bodyPr/>
          <a:lstStyle/>
          <a:p>
            <a:pPr algn="ctr"/>
            <a:r>
              <a:rPr lang="en-US" dirty="0"/>
              <a:t>References:</a:t>
            </a:r>
          </a:p>
        </p:txBody>
      </p:sp>
      <p:sp>
        <p:nvSpPr>
          <p:cNvPr id="3" name="Content Placeholder 2">
            <a:extLst>
              <a:ext uri="{FF2B5EF4-FFF2-40B4-BE49-F238E27FC236}">
                <a16:creationId xmlns:a16="http://schemas.microsoft.com/office/drawing/2014/main" id="{80BC6A35-6CCB-4278-884E-41B969BF6F02}"/>
              </a:ext>
            </a:extLst>
          </p:cNvPr>
          <p:cNvSpPr>
            <a:spLocks noGrp="1"/>
          </p:cNvSpPr>
          <p:nvPr>
            <p:ph idx="1"/>
          </p:nvPr>
        </p:nvSpPr>
        <p:spPr>
          <a:xfrm>
            <a:off x="954157" y="912108"/>
            <a:ext cx="10416207" cy="5180579"/>
          </a:xfrm>
        </p:spPr>
        <p:txBody>
          <a:bodyPr>
            <a:normAutofit fontScale="92500" lnSpcReduction="20000"/>
          </a:bodyPr>
          <a:lstStyle/>
          <a:p>
            <a:pPr marL="0" indent="0">
              <a:buNone/>
            </a:pPr>
            <a:r>
              <a:rPr lang="en-US" dirty="0"/>
              <a:t>Darrow, B. (2014, January 02). The city of Palo Alto's CIO explains the benefits of open data. Retrieved from </a:t>
            </a:r>
            <a:r>
              <a:rPr lang="en-US" dirty="0">
                <a:hlinkClick r:id="rId2"/>
              </a:rPr>
              <a:t>https://gigaom.com/2014/01/02/the-city-palo-altos-cio-explains-the-benefits-of-open-data/</a:t>
            </a:r>
            <a:r>
              <a:rPr lang="en-US" dirty="0"/>
              <a:t> </a:t>
            </a:r>
          </a:p>
          <a:p>
            <a:pPr marL="0" indent="0">
              <a:buNone/>
            </a:pPr>
            <a:r>
              <a:rPr lang="en-US" dirty="0"/>
              <a:t>Harris, D. (2014, January 04). 5 reasons why good governments should embrace open data. Retrieved from </a:t>
            </a:r>
            <a:r>
              <a:rPr lang="en-US" dirty="0">
                <a:hlinkClick r:id="rId3"/>
              </a:rPr>
              <a:t>https://gigaom.com/2014/01/04/5-reasons-why-good-governments-should-embrace-open-data/</a:t>
            </a:r>
            <a:r>
              <a:rPr lang="en-US" dirty="0"/>
              <a:t> </a:t>
            </a:r>
          </a:p>
          <a:p>
            <a:pPr marL="0" indent="0">
              <a:buNone/>
            </a:pPr>
            <a:r>
              <a:rPr lang="en-US" dirty="0"/>
              <a:t>Howard, A. (n.d.). More than economics: The social impact of open data. Retrieved from </a:t>
            </a:r>
            <a:r>
              <a:rPr lang="en-US" dirty="0">
                <a:hlinkClick r:id="rId4"/>
              </a:rPr>
              <a:t>https://www.techrepublic.com/article/more-than-economics-the-social-impact-of-open-data/</a:t>
            </a:r>
            <a:r>
              <a:rPr lang="en-US" dirty="0"/>
              <a:t> </a:t>
            </a:r>
          </a:p>
          <a:p>
            <a:pPr marL="0" indent="0">
              <a:buNone/>
            </a:pPr>
            <a:r>
              <a:rPr lang="en-US" dirty="0"/>
              <a:t>Knowledge, O. (n.d.). Overview - US City Open Data Census. Retrieved from </a:t>
            </a:r>
            <a:r>
              <a:rPr lang="en-US" dirty="0">
                <a:hlinkClick r:id="rId5"/>
              </a:rPr>
              <a:t>http://us-city.census.okfn.org/</a:t>
            </a:r>
            <a:r>
              <a:rPr lang="en-US" dirty="0"/>
              <a:t> </a:t>
            </a:r>
          </a:p>
          <a:p>
            <a:pPr marL="0" indent="0">
              <a:buNone/>
            </a:pPr>
            <a:r>
              <a:rPr lang="en-US" dirty="0"/>
              <a:t>Sadowski, J., &amp; Sadowski, J. (2013, June 28). The Injustices of Open Data. Retrieved from </a:t>
            </a:r>
            <a:r>
              <a:rPr lang="en-US" dirty="0">
                <a:hlinkClick r:id="rId6"/>
              </a:rPr>
              <a:t>https://slate.com/technology/2013/06/open-data-can-promote-social-injustice.html</a:t>
            </a:r>
            <a:r>
              <a:rPr lang="en-US" dirty="0"/>
              <a:t> </a:t>
            </a:r>
          </a:p>
          <a:p>
            <a:pPr marL="0" indent="0">
              <a:buNone/>
            </a:pPr>
            <a:endParaRPr lang="en-US" dirty="0"/>
          </a:p>
        </p:txBody>
      </p:sp>
    </p:spTree>
    <p:extLst>
      <p:ext uri="{BB962C8B-B14F-4D97-AF65-F5344CB8AC3E}">
        <p14:creationId xmlns:p14="http://schemas.microsoft.com/office/powerpoint/2010/main" val="38093238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extLst/>
          </a:blip>
          <a:stretch/>
        </a:blipFill>
        <a:effectLst/>
      </p:bgPr>
    </p:bg>
    <p:spTree>
      <p:nvGrpSpPr>
        <p:cNvPr id="1" name=""/>
        <p:cNvGrpSpPr/>
        <p:nvPr/>
      </p:nvGrpSpPr>
      <p:grpSpPr>
        <a:xfrm>
          <a:off x="0" y="0"/>
          <a:ext cx="0" cy="0"/>
          <a:chOff x="0" y="0"/>
          <a:chExt cx="0" cy="0"/>
        </a:xfrm>
      </p:grpSpPr>
      <p:pic>
        <p:nvPicPr>
          <p:cNvPr id="8" name="Picture 2">
            <a:extLst>
              <a:ext uri="{FF2B5EF4-FFF2-40B4-BE49-F238E27FC236}">
                <a16:creationId xmlns:a16="http://schemas.microsoft.com/office/drawing/2014/main" id="{50C065C3-0FE3-4452-B765-CB05BBB2A98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nvGrpSpPr>
          <p:cNvPr id="10" name="Group 9">
            <a:extLst>
              <a:ext uri="{FF2B5EF4-FFF2-40B4-BE49-F238E27FC236}">
                <a16:creationId xmlns:a16="http://schemas.microsoft.com/office/drawing/2014/main" id="{9795E515-5F57-431F-9A0D-3A0419DF757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1" name="Rectangle 5">
              <a:extLst>
                <a:ext uri="{FF2B5EF4-FFF2-40B4-BE49-F238E27FC236}">
                  <a16:creationId xmlns:a16="http://schemas.microsoft.com/office/drawing/2014/main" id="{D45BCBFE-0478-4767-BF2E-FC2C548BA62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2" name="Freeform 6">
              <a:extLst>
                <a:ext uri="{FF2B5EF4-FFF2-40B4-BE49-F238E27FC236}">
                  <a16:creationId xmlns:a16="http://schemas.microsoft.com/office/drawing/2014/main" id="{E903928F-F6DA-470C-81A0-CF7D9DE0341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3" name="Freeform 7">
              <a:extLst>
                <a:ext uri="{FF2B5EF4-FFF2-40B4-BE49-F238E27FC236}">
                  <a16:creationId xmlns:a16="http://schemas.microsoft.com/office/drawing/2014/main" id="{ADA095F6-E326-4450-A2D6-DB2BF989B8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4" name="Rectangle 8">
              <a:extLst>
                <a:ext uri="{FF2B5EF4-FFF2-40B4-BE49-F238E27FC236}">
                  <a16:creationId xmlns:a16="http://schemas.microsoft.com/office/drawing/2014/main" id="{6B067F9A-FDF2-49EC-B4FF-CD4B90F7892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5" name="Freeform 9">
              <a:extLst>
                <a:ext uri="{FF2B5EF4-FFF2-40B4-BE49-F238E27FC236}">
                  <a16:creationId xmlns:a16="http://schemas.microsoft.com/office/drawing/2014/main" id="{F1331213-D19D-49FC-8616-168A14565A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6" name="Freeform 10">
              <a:extLst>
                <a:ext uri="{FF2B5EF4-FFF2-40B4-BE49-F238E27FC236}">
                  <a16:creationId xmlns:a16="http://schemas.microsoft.com/office/drawing/2014/main" id="{2ADFE242-96FC-4A14-8C59-90CD6DE1D9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7" name="Freeform 11">
              <a:extLst>
                <a:ext uri="{FF2B5EF4-FFF2-40B4-BE49-F238E27FC236}">
                  <a16:creationId xmlns:a16="http://schemas.microsoft.com/office/drawing/2014/main" id="{6A97B7BC-40BD-494B-9C6B-AF3045559A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 name="Freeform 12">
              <a:extLst>
                <a:ext uri="{FF2B5EF4-FFF2-40B4-BE49-F238E27FC236}">
                  <a16:creationId xmlns:a16="http://schemas.microsoft.com/office/drawing/2014/main" id="{3D7F35CF-F44C-491F-904D-A31ED832137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 name="Freeform 13">
              <a:extLst>
                <a:ext uri="{FF2B5EF4-FFF2-40B4-BE49-F238E27FC236}">
                  <a16:creationId xmlns:a16="http://schemas.microsoft.com/office/drawing/2014/main" id="{84D9BF7E-18C2-452C-B139-4ED58D7A03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 name="Freeform 14">
              <a:extLst>
                <a:ext uri="{FF2B5EF4-FFF2-40B4-BE49-F238E27FC236}">
                  <a16:creationId xmlns:a16="http://schemas.microsoft.com/office/drawing/2014/main" id="{700A6223-AD38-426F-A6FE-7926CAEF31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 name="Freeform 15">
              <a:extLst>
                <a:ext uri="{FF2B5EF4-FFF2-40B4-BE49-F238E27FC236}">
                  <a16:creationId xmlns:a16="http://schemas.microsoft.com/office/drawing/2014/main" id="{D172AA94-449F-45EB-94E6-67C186C32DD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 name="Freeform 16">
              <a:extLst>
                <a:ext uri="{FF2B5EF4-FFF2-40B4-BE49-F238E27FC236}">
                  <a16:creationId xmlns:a16="http://schemas.microsoft.com/office/drawing/2014/main" id="{A7D4F697-8937-4F4C-83C5-770B3FCB82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3" name="Freeform 17">
              <a:extLst>
                <a:ext uri="{FF2B5EF4-FFF2-40B4-BE49-F238E27FC236}">
                  <a16:creationId xmlns:a16="http://schemas.microsoft.com/office/drawing/2014/main" id="{10AF1D59-5117-4D47-8414-4BB61F944B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4" name="Freeform 18">
              <a:extLst>
                <a:ext uri="{FF2B5EF4-FFF2-40B4-BE49-F238E27FC236}">
                  <a16:creationId xmlns:a16="http://schemas.microsoft.com/office/drawing/2014/main" id="{2387DC33-88B3-4718-8C94-41659EA33A9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5" name="Freeform 19">
              <a:extLst>
                <a:ext uri="{FF2B5EF4-FFF2-40B4-BE49-F238E27FC236}">
                  <a16:creationId xmlns:a16="http://schemas.microsoft.com/office/drawing/2014/main" id="{D4E7EC64-4763-4F04-B2E4-E400364D72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6" name="Freeform 20">
              <a:extLst>
                <a:ext uri="{FF2B5EF4-FFF2-40B4-BE49-F238E27FC236}">
                  <a16:creationId xmlns:a16="http://schemas.microsoft.com/office/drawing/2014/main" id="{581717DF-9FD4-47CB-9579-E34DF7E8754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7" name="Freeform 21">
              <a:extLst>
                <a:ext uri="{FF2B5EF4-FFF2-40B4-BE49-F238E27FC236}">
                  <a16:creationId xmlns:a16="http://schemas.microsoft.com/office/drawing/2014/main" id="{BCD8EF50-6E58-4B2D-90B6-AFF236A73BC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8" name="Freeform 22">
              <a:extLst>
                <a:ext uri="{FF2B5EF4-FFF2-40B4-BE49-F238E27FC236}">
                  <a16:creationId xmlns:a16="http://schemas.microsoft.com/office/drawing/2014/main" id="{6524A268-142A-4CBF-BB8B-DC1FCBC8F7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9" name="Freeform 23">
              <a:extLst>
                <a:ext uri="{FF2B5EF4-FFF2-40B4-BE49-F238E27FC236}">
                  <a16:creationId xmlns:a16="http://schemas.microsoft.com/office/drawing/2014/main" id="{56A0E6F3-B76B-4813-B44B-56CE11A8A0C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0" name="Freeform 24">
              <a:extLst>
                <a:ext uri="{FF2B5EF4-FFF2-40B4-BE49-F238E27FC236}">
                  <a16:creationId xmlns:a16="http://schemas.microsoft.com/office/drawing/2014/main" id="{A74CED8D-B902-4B76-9CC8-30A09B2FA1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1" name="Freeform 25">
              <a:extLst>
                <a:ext uri="{FF2B5EF4-FFF2-40B4-BE49-F238E27FC236}">
                  <a16:creationId xmlns:a16="http://schemas.microsoft.com/office/drawing/2014/main" id="{ED007BD7-ED56-4566-B1FF-707160024A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2" name="Freeform 26">
              <a:extLst>
                <a:ext uri="{FF2B5EF4-FFF2-40B4-BE49-F238E27FC236}">
                  <a16:creationId xmlns:a16="http://schemas.microsoft.com/office/drawing/2014/main" id="{90AD48D2-5BC8-4C80-B126-B1A201242B8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3" name="Freeform 27">
              <a:extLst>
                <a:ext uri="{FF2B5EF4-FFF2-40B4-BE49-F238E27FC236}">
                  <a16:creationId xmlns:a16="http://schemas.microsoft.com/office/drawing/2014/main" id="{BE14C82F-9F35-4D61-B758-7BCE32DECB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4" name="Freeform 28">
              <a:extLst>
                <a:ext uri="{FF2B5EF4-FFF2-40B4-BE49-F238E27FC236}">
                  <a16:creationId xmlns:a16="http://schemas.microsoft.com/office/drawing/2014/main" id="{6540CE06-9028-497A-AC64-CF0ED60A745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5" name="Freeform 29">
              <a:extLst>
                <a:ext uri="{FF2B5EF4-FFF2-40B4-BE49-F238E27FC236}">
                  <a16:creationId xmlns:a16="http://schemas.microsoft.com/office/drawing/2014/main" id="{A4825B3B-52CD-4F08-BA02-6C2B0EFEDE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6" name="Freeform 30">
              <a:extLst>
                <a:ext uri="{FF2B5EF4-FFF2-40B4-BE49-F238E27FC236}">
                  <a16:creationId xmlns:a16="http://schemas.microsoft.com/office/drawing/2014/main" id="{6877A5EF-B8B8-44D3-AA57-4BBF89206D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7" name="Freeform 31">
              <a:extLst>
                <a:ext uri="{FF2B5EF4-FFF2-40B4-BE49-F238E27FC236}">
                  <a16:creationId xmlns:a16="http://schemas.microsoft.com/office/drawing/2014/main" id="{00BB365C-9180-4208-92CF-AB6A88848C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8" name="Freeform 32">
              <a:extLst>
                <a:ext uri="{FF2B5EF4-FFF2-40B4-BE49-F238E27FC236}">
                  <a16:creationId xmlns:a16="http://schemas.microsoft.com/office/drawing/2014/main" id="{8D1134D2-53A6-41D5-AC1A-5254A2FBD08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9" name="Rectangle 33">
              <a:extLst>
                <a:ext uri="{FF2B5EF4-FFF2-40B4-BE49-F238E27FC236}">
                  <a16:creationId xmlns:a16="http://schemas.microsoft.com/office/drawing/2014/main" id="{24C7FA73-07CD-479A-9B9E-DAD4D3B2BFC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40" name="Freeform 34">
              <a:extLst>
                <a:ext uri="{FF2B5EF4-FFF2-40B4-BE49-F238E27FC236}">
                  <a16:creationId xmlns:a16="http://schemas.microsoft.com/office/drawing/2014/main" id="{AB24DF92-B081-4701-B58D-913261A00D7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1" name="Freeform 35">
              <a:extLst>
                <a:ext uri="{FF2B5EF4-FFF2-40B4-BE49-F238E27FC236}">
                  <a16:creationId xmlns:a16="http://schemas.microsoft.com/office/drawing/2014/main" id="{AB4DF275-6B82-4AA9-A7A9-138E631E30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2" name="Freeform 36">
              <a:extLst>
                <a:ext uri="{FF2B5EF4-FFF2-40B4-BE49-F238E27FC236}">
                  <a16:creationId xmlns:a16="http://schemas.microsoft.com/office/drawing/2014/main" id="{972A3812-16AD-453E-B1E6-9F39894F79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3" name="Freeform 37">
              <a:extLst>
                <a:ext uri="{FF2B5EF4-FFF2-40B4-BE49-F238E27FC236}">
                  <a16:creationId xmlns:a16="http://schemas.microsoft.com/office/drawing/2014/main" id="{8FB6759A-BAD8-4073-86A2-6DDD73DE2A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4" name="Freeform 38">
              <a:extLst>
                <a:ext uri="{FF2B5EF4-FFF2-40B4-BE49-F238E27FC236}">
                  <a16:creationId xmlns:a16="http://schemas.microsoft.com/office/drawing/2014/main" id="{9FCCB0F4-1178-47C1-9EE2-234EA715C1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5" name="Freeform 39">
              <a:extLst>
                <a:ext uri="{FF2B5EF4-FFF2-40B4-BE49-F238E27FC236}">
                  <a16:creationId xmlns:a16="http://schemas.microsoft.com/office/drawing/2014/main" id="{CB01BF0B-7EB0-4C18-80BE-20D2EAC048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6" name="Freeform 40">
              <a:extLst>
                <a:ext uri="{FF2B5EF4-FFF2-40B4-BE49-F238E27FC236}">
                  <a16:creationId xmlns:a16="http://schemas.microsoft.com/office/drawing/2014/main" id="{3266E9DA-C937-48E0-8F98-90A467760F1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7" name="Freeform 41">
              <a:extLst>
                <a:ext uri="{FF2B5EF4-FFF2-40B4-BE49-F238E27FC236}">
                  <a16:creationId xmlns:a16="http://schemas.microsoft.com/office/drawing/2014/main" id="{A8A9C00D-0425-4E68-A1DE-BCE5BD6BBD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8" name="Freeform 42">
              <a:extLst>
                <a:ext uri="{FF2B5EF4-FFF2-40B4-BE49-F238E27FC236}">
                  <a16:creationId xmlns:a16="http://schemas.microsoft.com/office/drawing/2014/main" id="{46230904-E744-4B55-84FF-826A6B737B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9" name="Freeform 43">
              <a:extLst>
                <a:ext uri="{FF2B5EF4-FFF2-40B4-BE49-F238E27FC236}">
                  <a16:creationId xmlns:a16="http://schemas.microsoft.com/office/drawing/2014/main" id="{D4291668-8AF0-4784-BC06-870768F53F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0" name="Freeform 44">
              <a:extLst>
                <a:ext uri="{FF2B5EF4-FFF2-40B4-BE49-F238E27FC236}">
                  <a16:creationId xmlns:a16="http://schemas.microsoft.com/office/drawing/2014/main" id="{D917DCBD-774B-4AAF-92AE-D18289FFC4D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1" name="Rectangle 45">
              <a:extLst>
                <a:ext uri="{FF2B5EF4-FFF2-40B4-BE49-F238E27FC236}">
                  <a16:creationId xmlns:a16="http://schemas.microsoft.com/office/drawing/2014/main" id="{9E50122E-0F19-4D65-9CB2-E22C3EA84AC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52" name="Freeform 46">
              <a:extLst>
                <a:ext uri="{FF2B5EF4-FFF2-40B4-BE49-F238E27FC236}">
                  <a16:creationId xmlns:a16="http://schemas.microsoft.com/office/drawing/2014/main" id="{BC28A765-6E8B-4352-BD0C-35474F70AC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3" name="Freeform 47">
              <a:extLst>
                <a:ext uri="{FF2B5EF4-FFF2-40B4-BE49-F238E27FC236}">
                  <a16:creationId xmlns:a16="http://schemas.microsoft.com/office/drawing/2014/main" id="{0AC30A17-F494-44EB-9817-1B8B255CE46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4" name="Freeform 48">
              <a:extLst>
                <a:ext uri="{FF2B5EF4-FFF2-40B4-BE49-F238E27FC236}">
                  <a16:creationId xmlns:a16="http://schemas.microsoft.com/office/drawing/2014/main" id="{6088D59F-32BD-4932-9C22-9AA0FCDA74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5" name="Freeform 49">
              <a:extLst>
                <a:ext uri="{FF2B5EF4-FFF2-40B4-BE49-F238E27FC236}">
                  <a16:creationId xmlns:a16="http://schemas.microsoft.com/office/drawing/2014/main" id="{B18BBE45-5F21-47FA-B291-AC802D71556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6" name="Freeform 50">
              <a:extLst>
                <a:ext uri="{FF2B5EF4-FFF2-40B4-BE49-F238E27FC236}">
                  <a16:creationId xmlns:a16="http://schemas.microsoft.com/office/drawing/2014/main" id="{A1BD992D-1C4B-4E69-A627-A45D8958E0D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7" name="Freeform 51">
              <a:extLst>
                <a:ext uri="{FF2B5EF4-FFF2-40B4-BE49-F238E27FC236}">
                  <a16:creationId xmlns:a16="http://schemas.microsoft.com/office/drawing/2014/main" id="{571C0498-7105-455E-8B0A-233F850F18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8" name="Freeform 52">
              <a:extLst>
                <a:ext uri="{FF2B5EF4-FFF2-40B4-BE49-F238E27FC236}">
                  <a16:creationId xmlns:a16="http://schemas.microsoft.com/office/drawing/2014/main" id="{F6FA78CC-C0B1-422F-B535-05580A9716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9" name="Freeform 53">
              <a:extLst>
                <a:ext uri="{FF2B5EF4-FFF2-40B4-BE49-F238E27FC236}">
                  <a16:creationId xmlns:a16="http://schemas.microsoft.com/office/drawing/2014/main" id="{49A1BACF-EE5E-46F8-8968-D4CF18BC011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0" name="Freeform 54">
              <a:extLst>
                <a:ext uri="{FF2B5EF4-FFF2-40B4-BE49-F238E27FC236}">
                  <a16:creationId xmlns:a16="http://schemas.microsoft.com/office/drawing/2014/main" id="{0AF8DFAF-8AF7-453E-AED7-89E59FBD7D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1" name="Freeform 55">
              <a:extLst>
                <a:ext uri="{FF2B5EF4-FFF2-40B4-BE49-F238E27FC236}">
                  <a16:creationId xmlns:a16="http://schemas.microsoft.com/office/drawing/2014/main" id="{F8C26D97-8DA4-4556-92E4-2AE66B365B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2" name="Freeform 56">
              <a:extLst>
                <a:ext uri="{FF2B5EF4-FFF2-40B4-BE49-F238E27FC236}">
                  <a16:creationId xmlns:a16="http://schemas.microsoft.com/office/drawing/2014/main" id="{EEF9D855-A8A7-44CC-919C-BEA327F2542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3" name="Freeform 57">
              <a:extLst>
                <a:ext uri="{FF2B5EF4-FFF2-40B4-BE49-F238E27FC236}">
                  <a16:creationId xmlns:a16="http://schemas.microsoft.com/office/drawing/2014/main" id="{11F0B045-803C-4067-A182-066EEB2C4F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4" name="Freeform 58">
              <a:extLst>
                <a:ext uri="{FF2B5EF4-FFF2-40B4-BE49-F238E27FC236}">
                  <a16:creationId xmlns:a16="http://schemas.microsoft.com/office/drawing/2014/main" id="{3C1FCACB-EFEF-4B54-99A6-E327A637C2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grpSp>
      <p:grpSp>
        <p:nvGrpSpPr>
          <p:cNvPr id="66" name="Group 65">
            <a:extLst>
              <a:ext uri="{FF2B5EF4-FFF2-40B4-BE49-F238E27FC236}">
                <a16:creationId xmlns:a16="http://schemas.microsoft.com/office/drawing/2014/main" id="{316DCFC9-6877-407C-8170-608FCB8E35A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67" name="Rectangle 66">
              <a:extLst>
                <a:ext uri="{FF2B5EF4-FFF2-40B4-BE49-F238E27FC236}">
                  <a16:creationId xmlns:a16="http://schemas.microsoft.com/office/drawing/2014/main" id="{F7D8B73A-1349-4BA6-8F85-03A21ED56E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8" name="Picture 2">
              <a:extLst>
                <a:ext uri="{FF2B5EF4-FFF2-40B4-BE49-F238E27FC236}">
                  <a16:creationId xmlns:a16="http://schemas.microsoft.com/office/drawing/2014/main" id="{969ADA7C-B6B2-4FD7-AA5E-CC52AAE8CDBD}"/>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pic>
        <p:nvPicPr>
          <p:cNvPr id="3" name="Picture 2">
            <a:extLst>
              <a:ext uri="{FF2B5EF4-FFF2-40B4-BE49-F238E27FC236}">
                <a16:creationId xmlns:a16="http://schemas.microsoft.com/office/drawing/2014/main" id="{F7D850D3-92FA-49F6-AD00-952596EC75D7}"/>
              </a:ext>
            </a:extLst>
          </p:cNvPr>
          <p:cNvPicPr>
            <a:picLocks noChangeAspect="1"/>
          </p:cNvPicPr>
          <p:nvPr/>
        </p:nvPicPr>
        <p:blipFill rotWithShape="1">
          <a:blip r:embed="rId4">
            <a:alphaModFix/>
            <a:extLst/>
          </a:blip>
          <a:srcRect r="7137" b="-1"/>
          <a:stretch/>
        </p:blipFill>
        <p:spPr>
          <a:xfrm>
            <a:off x="3611" y="10"/>
            <a:ext cx="12188389" cy="6857990"/>
          </a:xfrm>
          <a:prstGeom prst="rect">
            <a:avLst/>
          </a:prstGeom>
        </p:spPr>
      </p:pic>
      <p:grpSp>
        <p:nvGrpSpPr>
          <p:cNvPr id="70" name="Group 69">
            <a:extLst>
              <a:ext uri="{FF2B5EF4-FFF2-40B4-BE49-F238E27FC236}">
                <a16:creationId xmlns:a16="http://schemas.microsoft.com/office/drawing/2014/main" id="{89353FE7-0D03-4AD2-8B8A-60A06F6BDA4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5895" y="2235200"/>
            <a:ext cx="10982062" cy="2396067"/>
            <a:chOff x="605895" y="2235200"/>
            <a:chExt cx="10982062" cy="2396067"/>
          </a:xfrm>
        </p:grpSpPr>
        <p:sp>
          <p:nvSpPr>
            <p:cNvPr id="71" name="Round Diagonal Corner Rectangle 7">
              <a:extLst>
                <a:ext uri="{FF2B5EF4-FFF2-40B4-BE49-F238E27FC236}">
                  <a16:creationId xmlns:a16="http://schemas.microsoft.com/office/drawing/2014/main" id="{0C7A0320-FBCC-4F40-AF6E-CE65FFB3DA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82333" y="2235200"/>
              <a:ext cx="7027334" cy="2396067"/>
            </a:xfrm>
            <a:prstGeom prst="round2DiagRect">
              <a:avLst>
                <a:gd name="adj1" fmla="val 9246"/>
                <a:gd name="adj2" fmla="val 0"/>
              </a:avLst>
            </a:prstGeom>
            <a:solidFill>
              <a:schemeClr val="bg1">
                <a:alpha val="80000"/>
              </a:scheme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72" name="Group 71">
              <a:extLst>
                <a:ext uri="{FF2B5EF4-FFF2-40B4-BE49-F238E27FC236}">
                  <a16:creationId xmlns:a16="http://schemas.microsoft.com/office/drawing/2014/main" id="{550A26E4-02C9-4F83-A334-0920B8CCF281}"/>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5895" y="2900097"/>
              <a:ext cx="10982062" cy="1211524"/>
              <a:chOff x="605895" y="2900097"/>
              <a:chExt cx="10982062" cy="1211524"/>
            </a:xfrm>
          </p:grpSpPr>
          <p:sp>
            <p:nvSpPr>
              <p:cNvPr id="73" name="Freeform 32">
                <a:extLst>
                  <a:ext uri="{FF2B5EF4-FFF2-40B4-BE49-F238E27FC236}">
                    <a16:creationId xmlns:a16="http://schemas.microsoft.com/office/drawing/2014/main" id="{06617CD6-4185-402B-8E23-BC52780534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9653587" y="33797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74" name="Freeform 33">
                <a:extLst>
                  <a:ext uri="{FF2B5EF4-FFF2-40B4-BE49-F238E27FC236}">
                    <a16:creationId xmlns:a16="http://schemas.microsoft.com/office/drawing/2014/main" id="{2C305CC9-3511-47F4-BF11-BC635C30C91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0078244" y="33107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75" name="Freeform 34">
                <a:extLst>
                  <a:ext uri="{FF2B5EF4-FFF2-40B4-BE49-F238E27FC236}">
                    <a16:creationId xmlns:a16="http://schemas.microsoft.com/office/drawing/2014/main" id="{5C70C5D1-31E4-48B9-AEB6-6460A2B81F2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1146631" y="35742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76" name="Freeform 37">
                <a:extLst>
                  <a:ext uri="{FF2B5EF4-FFF2-40B4-BE49-F238E27FC236}">
                    <a16:creationId xmlns:a16="http://schemas.microsoft.com/office/drawing/2014/main" id="{1F033CE1-D380-43F1-81EC-97B6C86F39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10230644" y="30345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77" name="Freeform 35">
                <a:extLst>
                  <a:ext uri="{FF2B5EF4-FFF2-40B4-BE49-F238E27FC236}">
                    <a16:creationId xmlns:a16="http://schemas.microsoft.com/office/drawing/2014/main" id="{6997F95D-DC27-48A3-850A-2308C3C080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034587" y="25627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78" name="Freeform 36">
                <a:extLst>
                  <a:ext uri="{FF2B5EF4-FFF2-40B4-BE49-F238E27FC236}">
                    <a16:creationId xmlns:a16="http://schemas.microsoft.com/office/drawing/2014/main" id="{569AE469-76B7-4FFE-B68B-0D7A77413F2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0747375" y="32326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79" name="Freeform 38">
                <a:extLst>
                  <a:ext uri="{FF2B5EF4-FFF2-40B4-BE49-F238E27FC236}">
                    <a16:creationId xmlns:a16="http://schemas.microsoft.com/office/drawing/2014/main" id="{DD99CF64-0E82-4D1A-BD2A-08942182F42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1399044" y="30953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0" name="Freeform 39">
                <a:extLst>
                  <a:ext uri="{FF2B5EF4-FFF2-40B4-BE49-F238E27FC236}">
                    <a16:creationId xmlns:a16="http://schemas.microsoft.com/office/drawing/2014/main" id="{98C12D33-1747-4B24-89ED-F441AE4A0C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353675" y="21531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1" name="Freeform 40">
                <a:extLst>
                  <a:ext uri="{FF2B5EF4-FFF2-40B4-BE49-F238E27FC236}">
                    <a16:creationId xmlns:a16="http://schemas.microsoft.com/office/drawing/2014/main" id="{A60200CC-BAEC-4310-8C9B-F7BB783E982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9848850" y="33088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2" name="Rectangle 41">
                <a:extLst>
                  <a:ext uri="{FF2B5EF4-FFF2-40B4-BE49-F238E27FC236}">
                    <a16:creationId xmlns:a16="http://schemas.microsoft.com/office/drawing/2014/main" id="{2A7F40BF-B0BE-4B09-87EE-F56632B7EDB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5400000">
                <a:off x="9721056" y="32842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sp>
            <p:nvSpPr>
              <p:cNvPr id="83" name="Freeform 32">
                <a:extLst>
                  <a:ext uri="{FF2B5EF4-FFF2-40B4-BE49-F238E27FC236}">
                    <a16:creationId xmlns:a16="http://schemas.microsoft.com/office/drawing/2014/main" id="{353978AF-8FB9-4A61-A2EA-1995A14F39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2122751" y="35321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4" name="Freeform 33">
                <a:extLst>
                  <a:ext uri="{FF2B5EF4-FFF2-40B4-BE49-F238E27FC236}">
                    <a16:creationId xmlns:a16="http://schemas.microsoft.com/office/drawing/2014/main" id="{B20F89C3-4BAD-42AA-8D31-6F6DF17FE9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1958445" y="34631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5" name="Freeform 34">
                <a:extLst>
                  <a:ext uri="{FF2B5EF4-FFF2-40B4-BE49-F238E27FC236}">
                    <a16:creationId xmlns:a16="http://schemas.microsoft.com/office/drawing/2014/main" id="{A60FE276-3FF2-4622-BF99-D4E4B249E5B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858308" y="37266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6" name="Freeform 37">
                <a:extLst>
                  <a:ext uri="{FF2B5EF4-FFF2-40B4-BE49-F238E27FC236}">
                    <a16:creationId xmlns:a16="http://schemas.microsoft.com/office/drawing/2014/main" id="{B05A0D3F-808B-48D6-A821-1FE9E86E8C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1658407" y="31869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7" name="Freeform 35">
                <a:extLst>
                  <a:ext uri="{FF2B5EF4-FFF2-40B4-BE49-F238E27FC236}">
                    <a16:creationId xmlns:a16="http://schemas.microsoft.com/office/drawing/2014/main" id="{69F7D438-BAA0-4DAD-9BC5-198B677A75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860814" y="27151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8" name="Freeform 36">
                <a:extLst>
                  <a:ext uri="{FF2B5EF4-FFF2-40B4-BE49-F238E27FC236}">
                    <a16:creationId xmlns:a16="http://schemas.microsoft.com/office/drawing/2014/main" id="{EC63B186-43B8-4552-AFDB-A544240A7C5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1289314" y="33850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9" name="Freeform 38">
                <a:extLst>
                  <a:ext uri="{FF2B5EF4-FFF2-40B4-BE49-F238E27FC236}">
                    <a16:creationId xmlns:a16="http://schemas.microsoft.com/office/drawing/2014/main" id="{8542E82D-01AD-4BD8-8C5F-A6CDAD039B0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605895" y="32477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0" name="Freeform 39">
                <a:extLst>
                  <a:ext uri="{FF2B5EF4-FFF2-40B4-BE49-F238E27FC236}">
                    <a16:creationId xmlns:a16="http://schemas.microsoft.com/office/drawing/2014/main" id="{6285CF32-2BD3-47D0-9A6C-3EE7FD6397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532202" y="23055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1" name="Freeform 40">
                <a:extLst>
                  <a:ext uri="{FF2B5EF4-FFF2-40B4-BE49-F238E27FC236}">
                    <a16:creationId xmlns:a16="http://schemas.microsoft.com/office/drawing/2014/main" id="{FA36D129-7B33-4379-B9EE-5624B957669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2154501" y="34612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2" name="Rectangle 41">
                <a:extLst>
                  <a:ext uri="{FF2B5EF4-FFF2-40B4-BE49-F238E27FC236}">
                    <a16:creationId xmlns:a16="http://schemas.microsoft.com/office/drawing/2014/main" id="{0229A187-4E69-4262-B001-C5F0B55225F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16200000" flipH="1">
                <a:off x="2448983" y="34366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grpSp>
      </p:grpSp>
      <p:sp>
        <p:nvSpPr>
          <p:cNvPr id="2" name="Title 1">
            <a:extLst>
              <a:ext uri="{FF2B5EF4-FFF2-40B4-BE49-F238E27FC236}">
                <a16:creationId xmlns:a16="http://schemas.microsoft.com/office/drawing/2014/main" id="{14FB6A63-B7C8-43A9-A402-3F5D5590E0A7}"/>
              </a:ext>
            </a:extLst>
          </p:cNvPr>
          <p:cNvSpPr>
            <a:spLocks noGrp="1"/>
          </p:cNvSpPr>
          <p:nvPr>
            <p:ph type="title"/>
          </p:nvPr>
        </p:nvSpPr>
        <p:spPr>
          <a:xfrm>
            <a:off x="2667000" y="2328334"/>
            <a:ext cx="6858000" cy="1367896"/>
          </a:xfrm>
        </p:spPr>
        <p:txBody>
          <a:bodyPr vert="horz" lIns="91440" tIns="45720" rIns="91440" bIns="45720" rtlCol="0" anchor="b">
            <a:normAutofit/>
          </a:bodyPr>
          <a:lstStyle/>
          <a:p>
            <a:pPr algn="ctr"/>
            <a:r>
              <a:rPr lang="en-US" sz="4800"/>
              <a:t>Thank you!</a:t>
            </a:r>
          </a:p>
        </p:txBody>
      </p:sp>
    </p:spTree>
    <p:extLst>
      <p:ext uri="{BB962C8B-B14F-4D97-AF65-F5344CB8AC3E}">
        <p14:creationId xmlns:p14="http://schemas.microsoft.com/office/powerpoint/2010/main" val="6221204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extLst/>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0F5D2-B342-4354-8B1D-726669322375}"/>
              </a:ext>
            </a:extLst>
          </p:cNvPr>
          <p:cNvSpPr>
            <a:spLocks noGrp="1"/>
          </p:cNvSpPr>
          <p:nvPr>
            <p:ph type="title"/>
          </p:nvPr>
        </p:nvSpPr>
        <p:spPr>
          <a:xfrm>
            <a:off x="962508" y="85981"/>
            <a:ext cx="9905998" cy="1106715"/>
          </a:xfrm>
        </p:spPr>
        <p:txBody>
          <a:bodyPr>
            <a:normAutofit/>
          </a:bodyPr>
          <a:lstStyle/>
          <a:p>
            <a:pPr algn="ctr"/>
            <a:r>
              <a:rPr lang="en-US" dirty="0"/>
              <a:t>Local Government Open Data </a:t>
            </a:r>
          </a:p>
        </p:txBody>
      </p:sp>
      <p:pic>
        <p:nvPicPr>
          <p:cNvPr id="4" name="Picture 3">
            <a:extLst>
              <a:ext uri="{FF2B5EF4-FFF2-40B4-BE49-F238E27FC236}">
                <a16:creationId xmlns:a16="http://schemas.microsoft.com/office/drawing/2014/main" id="{2E86B146-4A3F-48F6-9550-A6787C37F05B}"/>
              </a:ext>
            </a:extLst>
          </p:cNvPr>
          <p:cNvPicPr>
            <a:picLocks noChangeAspect="1"/>
          </p:cNvPicPr>
          <p:nvPr/>
        </p:nvPicPr>
        <p:blipFill>
          <a:blip r:embed="rId3"/>
          <a:stretch>
            <a:fillRect/>
          </a:stretch>
        </p:blipFill>
        <p:spPr>
          <a:xfrm>
            <a:off x="6942350" y="2937059"/>
            <a:ext cx="4369629" cy="2534386"/>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
        <p:nvSpPr>
          <p:cNvPr id="3" name="Content Placeholder 2">
            <a:extLst>
              <a:ext uri="{FF2B5EF4-FFF2-40B4-BE49-F238E27FC236}">
                <a16:creationId xmlns:a16="http://schemas.microsoft.com/office/drawing/2014/main" id="{3AFDD2DA-5C02-45EA-8A94-F6043023000B}"/>
              </a:ext>
            </a:extLst>
          </p:cNvPr>
          <p:cNvSpPr>
            <a:spLocks noGrp="1"/>
          </p:cNvSpPr>
          <p:nvPr>
            <p:ph idx="1"/>
          </p:nvPr>
        </p:nvSpPr>
        <p:spPr>
          <a:xfrm>
            <a:off x="316739" y="2708031"/>
            <a:ext cx="6625611" cy="3798277"/>
          </a:xfrm>
        </p:spPr>
        <p:txBody>
          <a:bodyPr>
            <a:normAutofit/>
          </a:bodyPr>
          <a:lstStyle/>
          <a:p>
            <a:pPr>
              <a:lnSpc>
                <a:spcPct val="110000"/>
              </a:lnSpc>
            </a:pPr>
            <a:r>
              <a:rPr lang="en-US" dirty="0"/>
              <a:t>The dataset includes open data of Virginia Beach, VA as a local government;</a:t>
            </a:r>
          </a:p>
          <a:p>
            <a:pPr>
              <a:lnSpc>
                <a:spcPct val="110000"/>
              </a:lnSpc>
            </a:pPr>
            <a:r>
              <a:rPr lang="en-US" dirty="0"/>
              <a:t>Local government will have open data available for its citizens for transparency;</a:t>
            </a:r>
          </a:p>
          <a:p>
            <a:pPr>
              <a:lnSpc>
                <a:spcPct val="110000"/>
              </a:lnSpc>
            </a:pPr>
            <a:endParaRPr lang="en-US" sz="2000" dirty="0"/>
          </a:p>
        </p:txBody>
      </p:sp>
      <p:sp>
        <p:nvSpPr>
          <p:cNvPr id="5" name="TextBox 4">
            <a:extLst>
              <a:ext uri="{FF2B5EF4-FFF2-40B4-BE49-F238E27FC236}">
                <a16:creationId xmlns:a16="http://schemas.microsoft.com/office/drawing/2014/main" id="{EFF29E4D-CA4F-42E0-A516-25C4C2D46E8A}"/>
              </a:ext>
            </a:extLst>
          </p:cNvPr>
          <p:cNvSpPr txBox="1"/>
          <p:nvPr/>
        </p:nvSpPr>
        <p:spPr>
          <a:xfrm>
            <a:off x="691299" y="1192696"/>
            <a:ext cx="11047942" cy="1231106"/>
          </a:xfrm>
          <a:prstGeom prst="rect">
            <a:avLst/>
          </a:prstGeom>
          <a:noFill/>
        </p:spPr>
        <p:txBody>
          <a:bodyPr wrap="square" rtlCol="0">
            <a:spAutoFit/>
          </a:bodyPr>
          <a:lstStyle/>
          <a:p>
            <a:pPr algn="ctr"/>
            <a:r>
              <a:rPr lang="en-US" sz="2800" dirty="0"/>
              <a:t>“Because even in times of recession and debt the one thing governments always have in abundance is data. And it belongs to the people”.</a:t>
            </a:r>
          </a:p>
          <a:p>
            <a:endParaRPr lang="en-US" dirty="0"/>
          </a:p>
        </p:txBody>
      </p:sp>
    </p:spTree>
    <p:extLst>
      <p:ext uri="{BB962C8B-B14F-4D97-AF65-F5344CB8AC3E}">
        <p14:creationId xmlns:p14="http://schemas.microsoft.com/office/powerpoint/2010/main" val="18365857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8000"/>
                <a:hueMod val="94000"/>
                <a:satMod val="148000"/>
                <a:lumMod val="150000"/>
              </a:schemeClr>
            </a:gs>
            <a:gs pos="100000">
              <a:schemeClr val="bg2">
                <a:shade val="92000"/>
                <a:hueMod val="104000"/>
                <a:satMod val="140000"/>
                <a:lumMod val="68000"/>
              </a:schemeClr>
            </a:gs>
          </a:gsLst>
          <a:lin ang="5040000" scaled="0"/>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978A47D-4F17-40FE-AB70-7AF78A9575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400" y="-14287"/>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85BE3A7E-6A3F-401E-A025-BBB8FDB8DD3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20788" cy="6858001"/>
            <a:chOff x="-14288" y="0"/>
            <a:chExt cx="1220788" cy="6858001"/>
          </a:xfrm>
          <a:solidFill>
            <a:schemeClr val="tx1">
              <a:alpha val="60000"/>
            </a:schemeClr>
          </a:solidFill>
        </p:grpSpPr>
        <p:sp>
          <p:nvSpPr>
            <p:cNvPr id="11" name="Rectangle 5">
              <a:extLst>
                <a:ext uri="{FF2B5EF4-FFF2-40B4-BE49-F238E27FC236}">
                  <a16:creationId xmlns:a16="http://schemas.microsoft.com/office/drawing/2014/main" id="{41EE9036-817C-476C-BD59-B5184F9A3E3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12" name="Freeform 6">
              <a:extLst>
                <a:ext uri="{FF2B5EF4-FFF2-40B4-BE49-F238E27FC236}">
                  <a16:creationId xmlns:a16="http://schemas.microsoft.com/office/drawing/2014/main" id="{F098087A-B4E4-4300-A841-44988BD88E2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 name="Freeform 7">
              <a:extLst>
                <a:ext uri="{FF2B5EF4-FFF2-40B4-BE49-F238E27FC236}">
                  <a16:creationId xmlns:a16="http://schemas.microsoft.com/office/drawing/2014/main" id="{F5BD5F4B-A39C-4DF9-84E4-A4D33F30E6E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4" name="Freeform 8">
              <a:extLst>
                <a:ext uri="{FF2B5EF4-FFF2-40B4-BE49-F238E27FC236}">
                  <a16:creationId xmlns:a16="http://schemas.microsoft.com/office/drawing/2014/main" id="{D7FA9858-BFA0-4D5B-AF72-B1B65EB069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5" name="Freeform 9">
              <a:extLst>
                <a:ext uri="{FF2B5EF4-FFF2-40B4-BE49-F238E27FC236}">
                  <a16:creationId xmlns:a16="http://schemas.microsoft.com/office/drawing/2014/main" id="{A508A5F3-AFE0-4750-A9C2-B51A514FFC4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6" name="Freeform 10">
              <a:extLst>
                <a:ext uri="{FF2B5EF4-FFF2-40B4-BE49-F238E27FC236}">
                  <a16:creationId xmlns:a16="http://schemas.microsoft.com/office/drawing/2014/main" id="{92B4AAEB-ABF4-42A7-BE52-0B442190D1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7" name="Freeform 11">
              <a:extLst>
                <a:ext uri="{FF2B5EF4-FFF2-40B4-BE49-F238E27FC236}">
                  <a16:creationId xmlns:a16="http://schemas.microsoft.com/office/drawing/2014/main" id="{3767C370-4A42-4376-8CAE-606C4BC8F4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8" name="Freeform 12">
              <a:extLst>
                <a:ext uri="{FF2B5EF4-FFF2-40B4-BE49-F238E27FC236}">
                  <a16:creationId xmlns:a16="http://schemas.microsoft.com/office/drawing/2014/main" id="{36205F53-9C95-4954-B97C-1625BB8A350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9" name="Freeform 13">
              <a:extLst>
                <a:ext uri="{FF2B5EF4-FFF2-40B4-BE49-F238E27FC236}">
                  <a16:creationId xmlns:a16="http://schemas.microsoft.com/office/drawing/2014/main" id="{DC80B58E-3469-43E9-96FC-D747B69830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0" name="Freeform 14">
              <a:extLst>
                <a:ext uri="{FF2B5EF4-FFF2-40B4-BE49-F238E27FC236}">
                  <a16:creationId xmlns:a16="http://schemas.microsoft.com/office/drawing/2014/main" id="{E17A4ED2-DDD7-4B4D-A39C-9B0121C886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1" name="Freeform 15">
              <a:extLst>
                <a:ext uri="{FF2B5EF4-FFF2-40B4-BE49-F238E27FC236}">
                  <a16:creationId xmlns:a16="http://schemas.microsoft.com/office/drawing/2014/main" id="{A2C14A85-E7A9-4E1D-809F-20F5CFA788B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2" name="Line 16">
              <a:extLst>
                <a:ext uri="{FF2B5EF4-FFF2-40B4-BE49-F238E27FC236}">
                  <a16:creationId xmlns:a16="http://schemas.microsoft.com/office/drawing/2014/main" id="{F3D51E32-9399-4B7F-8D91-BF9A068B834B}"/>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23" name="Freeform 17">
              <a:extLst>
                <a:ext uri="{FF2B5EF4-FFF2-40B4-BE49-F238E27FC236}">
                  <a16:creationId xmlns:a16="http://schemas.microsoft.com/office/drawing/2014/main" id="{9969F9D2-502D-4C1D-ABA5-02B1BF2A00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 name="Freeform 18">
              <a:extLst>
                <a:ext uri="{FF2B5EF4-FFF2-40B4-BE49-F238E27FC236}">
                  <a16:creationId xmlns:a16="http://schemas.microsoft.com/office/drawing/2014/main" id="{4AE555C6-5623-478A-BF35-63E9929A3A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 name="Freeform 19">
              <a:extLst>
                <a:ext uri="{FF2B5EF4-FFF2-40B4-BE49-F238E27FC236}">
                  <a16:creationId xmlns:a16="http://schemas.microsoft.com/office/drawing/2014/main" id="{A3D3AED4-A69E-4301-9BB4-436DC5F0C9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 name="Freeform 20">
              <a:extLst>
                <a:ext uri="{FF2B5EF4-FFF2-40B4-BE49-F238E27FC236}">
                  <a16:creationId xmlns:a16="http://schemas.microsoft.com/office/drawing/2014/main" id="{C3B8082C-2D81-48D7-8B45-85B7C892963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7" name="Rectangle 21">
              <a:extLst>
                <a:ext uri="{FF2B5EF4-FFF2-40B4-BE49-F238E27FC236}">
                  <a16:creationId xmlns:a16="http://schemas.microsoft.com/office/drawing/2014/main" id="{9AD35461-BA86-408B-8A29-244EB2F2FB5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28" name="Freeform 22">
              <a:extLst>
                <a:ext uri="{FF2B5EF4-FFF2-40B4-BE49-F238E27FC236}">
                  <a16:creationId xmlns:a16="http://schemas.microsoft.com/office/drawing/2014/main" id="{F238E495-B6C6-4857-899B-CDD5848312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9" name="Freeform 23">
              <a:extLst>
                <a:ext uri="{FF2B5EF4-FFF2-40B4-BE49-F238E27FC236}">
                  <a16:creationId xmlns:a16="http://schemas.microsoft.com/office/drawing/2014/main" id="{E20A751E-054C-4EC2-8DA3-0EC923A658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0" name="Freeform 24">
              <a:extLst>
                <a:ext uri="{FF2B5EF4-FFF2-40B4-BE49-F238E27FC236}">
                  <a16:creationId xmlns:a16="http://schemas.microsoft.com/office/drawing/2014/main" id="{B6E8E701-3D21-4E5C-AB6E-9A74046970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1" name="Freeform 25">
              <a:extLst>
                <a:ext uri="{FF2B5EF4-FFF2-40B4-BE49-F238E27FC236}">
                  <a16:creationId xmlns:a16="http://schemas.microsoft.com/office/drawing/2014/main" id="{431BDA41-D09D-4984-B888-756F5F81B49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2" name="Freeform 26">
              <a:extLst>
                <a:ext uri="{FF2B5EF4-FFF2-40B4-BE49-F238E27FC236}">
                  <a16:creationId xmlns:a16="http://schemas.microsoft.com/office/drawing/2014/main" id="{0DC943D2-20E4-4C00-82D2-D405A7C00B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3" name="Freeform 27">
              <a:extLst>
                <a:ext uri="{FF2B5EF4-FFF2-40B4-BE49-F238E27FC236}">
                  <a16:creationId xmlns:a16="http://schemas.microsoft.com/office/drawing/2014/main" id="{4BC34A74-80A2-4DE1-8ADC-BBD1709035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4" name="Freeform 28">
              <a:extLst>
                <a:ext uri="{FF2B5EF4-FFF2-40B4-BE49-F238E27FC236}">
                  <a16:creationId xmlns:a16="http://schemas.microsoft.com/office/drawing/2014/main" id="{C6C3CA25-431F-4E26-952D-4AA9C4C725C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5" name="Freeform 29">
              <a:extLst>
                <a:ext uri="{FF2B5EF4-FFF2-40B4-BE49-F238E27FC236}">
                  <a16:creationId xmlns:a16="http://schemas.microsoft.com/office/drawing/2014/main" id="{776D1836-82AE-40EF-9829-C6B8D2CF025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6" name="Freeform 30">
              <a:extLst>
                <a:ext uri="{FF2B5EF4-FFF2-40B4-BE49-F238E27FC236}">
                  <a16:creationId xmlns:a16="http://schemas.microsoft.com/office/drawing/2014/main" id="{9A8E397E-ADF9-45C1-98F4-3F5A86378B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7" name="Freeform 31">
              <a:extLst>
                <a:ext uri="{FF2B5EF4-FFF2-40B4-BE49-F238E27FC236}">
                  <a16:creationId xmlns:a16="http://schemas.microsoft.com/office/drawing/2014/main" id="{DE07CFD9-357F-40BC-A792-CE874BFE509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grpSp>
      <p:sp>
        <p:nvSpPr>
          <p:cNvPr id="2" name="Title 1">
            <a:extLst>
              <a:ext uri="{FF2B5EF4-FFF2-40B4-BE49-F238E27FC236}">
                <a16:creationId xmlns:a16="http://schemas.microsoft.com/office/drawing/2014/main" id="{C1E566E2-D5A3-4BC1-9C42-B8DB2382A8C9}"/>
              </a:ext>
            </a:extLst>
          </p:cNvPr>
          <p:cNvSpPr>
            <a:spLocks noGrp="1"/>
          </p:cNvSpPr>
          <p:nvPr>
            <p:ph type="title"/>
          </p:nvPr>
        </p:nvSpPr>
        <p:spPr>
          <a:xfrm>
            <a:off x="528114" y="494450"/>
            <a:ext cx="3875356" cy="3192046"/>
          </a:xfrm>
        </p:spPr>
        <p:txBody>
          <a:bodyPr>
            <a:normAutofit/>
          </a:bodyPr>
          <a:lstStyle/>
          <a:p>
            <a:pPr algn="r"/>
            <a:r>
              <a:rPr lang="en-US" sz="3400" dirty="0"/>
              <a:t>Local government open data expectations  </a:t>
            </a:r>
          </a:p>
        </p:txBody>
      </p:sp>
      <p:cxnSp>
        <p:nvCxnSpPr>
          <p:cNvPr id="39" name="Straight Connector 38">
            <a:extLst>
              <a:ext uri="{FF2B5EF4-FFF2-40B4-BE49-F238E27FC236}">
                <a16:creationId xmlns:a16="http://schemas.microsoft.com/office/drawing/2014/main" id="{085ECEC0-FF5D-4348-92C7-1EA7C61E770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454684"/>
            <a:ext cx="0" cy="3649129"/>
          </a:xfrm>
          <a:prstGeom prst="line">
            <a:avLst/>
          </a:prstGeom>
          <a:ln w="25400">
            <a:solidFill>
              <a:schemeClr val="tx1">
                <a:alpha val="7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6D079E80-C8B4-42C6-8AFC-02C581D05CE3}"/>
              </a:ext>
            </a:extLst>
          </p:cNvPr>
          <p:cNvSpPr>
            <a:spLocks noGrp="1"/>
          </p:cNvSpPr>
          <p:nvPr>
            <p:ph idx="1"/>
          </p:nvPr>
        </p:nvSpPr>
        <p:spPr>
          <a:xfrm>
            <a:off x="4881309" y="488950"/>
            <a:ext cx="6611658" cy="5732463"/>
          </a:xfrm>
        </p:spPr>
        <p:txBody>
          <a:bodyPr anchor="ctr">
            <a:normAutofit/>
          </a:bodyPr>
          <a:lstStyle/>
          <a:p>
            <a:r>
              <a:rPr lang="en-US" sz="2000" dirty="0"/>
              <a:t>Local government open data can help to save money and  provide services more efficiently;</a:t>
            </a:r>
          </a:p>
          <a:p>
            <a:r>
              <a:rPr lang="en-US" sz="2000" dirty="0"/>
              <a:t>Open data does not mean available data, it is available in the formats people need;</a:t>
            </a:r>
          </a:p>
          <a:p>
            <a:r>
              <a:rPr lang="en-US" sz="2000" dirty="0"/>
              <a:t>The open data project is still in the early developmental stage, it is very promising;</a:t>
            </a:r>
          </a:p>
          <a:p>
            <a:r>
              <a:rPr lang="en-US" sz="2000" dirty="0"/>
              <a:t>free publishing government data in a machine-readable format, under an open license, can have salutary economic outcomes ranging from real estate, health, transit, energy, consumer finance, and weather.</a:t>
            </a:r>
          </a:p>
        </p:txBody>
      </p:sp>
      <p:grpSp>
        <p:nvGrpSpPr>
          <p:cNvPr id="41" name="Group 40">
            <a:extLst>
              <a:ext uri="{FF2B5EF4-FFF2-40B4-BE49-F238E27FC236}">
                <a16:creationId xmlns:a16="http://schemas.microsoft.com/office/drawing/2014/main" id="{F4E035BE-9FF4-43D3-BC25-CF582D7FF85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solidFill>
            <a:schemeClr val="tx1">
              <a:alpha val="60000"/>
            </a:schemeClr>
          </a:solidFill>
        </p:grpSpPr>
        <p:sp>
          <p:nvSpPr>
            <p:cNvPr id="42" name="Freeform 32">
              <a:extLst>
                <a:ext uri="{FF2B5EF4-FFF2-40B4-BE49-F238E27FC236}">
                  <a16:creationId xmlns:a16="http://schemas.microsoft.com/office/drawing/2014/main" id="{F98BCEB2-EC20-4E84-A994-0AC37292C8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3" name="Freeform 33">
              <a:extLst>
                <a:ext uri="{FF2B5EF4-FFF2-40B4-BE49-F238E27FC236}">
                  <a16:creationId xmlns:a16="http://schemas.microsoft.com/office/drawing/2014/main" id="{7A2E1821-AEDF-417E-9F17-83379E9C094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4" name="Freeform 34">
              <a:extLst>
                <a:ext uri="{FF2B5EF4-FFF2-40B4-BE49-F238E27FC236}">
                  <a16:creationId xmlns:a16="http://schemas.microsoft.com/office/drawing/2014/main" id="{CB3734E2-8292-4B47-B6AB-0E5A058DE95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5" name="Freeform 35">
              <a:extLst>
                <a:ext uri="{FF2B5EF4-FFF2-40B4-BE49-F238E27FC236}">
                  <a16:creationId xmlns:a16="http://schemas.microsoft.com/office/drawing/2014/main" id="{A0B09C51-29AB-45C0-B707-CCFB9DF280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6" name="Freeform 36">
              <a:extLst>
                <a:ext uri="{FF2B5EF4-FFF2-40B4-BE49-F238E27FC236}">
                  <a16:creationId xmlns:a16="http://schemas.microsoft.com/office/drawing/2014/main" id="{510C0CED-AE1B-45AE-B5E1-57521E589D2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7" name="Freeform 37">
              <a:extLst>
                <a:ext uri="{FF2B5EF4-FFF2-40B4-BE49-F238E27FC236}">
                  <a16:creationId xmlns:a16="http://schemas.microsoft.com/office/drawing/2014/main" id="{591F2327-4B45-41AA-B41C-7404B6A1E4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8" name="Freeform 38">
              <a:extLst>
                <a:ext uri="{FF2B5EF4-FFF2-40B4-BE49-F238E27FC236}">
                  <a16:creationId xmlns:a16="http://schemas.microsoft.com/office/drawing/2014/main" id="{5A63224C-41A0-42C0-96F6-0B2BE99A135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9" name="Freeform 39">
              <a:extLst>
                <a:ext uri="{FF2B5EF4-FFF2-40B4-BE49-F238E27FC236}">
                  <a16:creationId xmlns:a16="http://schemas.microsoft.com/office/drawing/2014/main" id="{A7C00B9F-C253-4776-9935-EC02254A4F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0" name="Freeform 40">
              <a:extLst>
                <a:ext uri="{FF2B5EF4-FFF2-40B4-BE49-F238E27FC236}">
                  <a16:creationId xmlns:a16="http://schemas.microsoft.com/office/drawing/2014/main" id="{5062D4AA-13F3-4064-8440-FFE8562D854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1" name="Rectangle 41">
              <a:extLst>
                <a:ext uri="{FF2B5EF4-FFF2-40B4-BE49-F238E27FC236}">
                  <a16:creationId xmlns:a16="http://schemas.microsoft.com/office/drawing/2014/main" id="{3E143B27-CB82-440B-879B-D25C1891C19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grpSp>
      <p:pic>
        <p:nvPicPr>
          <p:cNvPr id="4" name="Picture 3">
            <a:extLst>
              <a:ext uri="{FF2B5EF4-FFF2-40B4-BE49-F238E27FC236}">
                <a16:creationId xmlns:a16="http://schemas.microsoft.com/office/drawing/2014/main" id="{4F81F41B-18F4-48D4-8E28-4EA2C54AA354}"/>
              </a:ext>
            </a:extLst>
          </p:cNvPr>
          <p:cNvPicPr>
            <a:picLocks noChangeAspect="1"/>
          </p:cNvPicPr>
          <p:nvPr/>
        </p:nvPicPr>
        <p:blipFill>
          <a:blip r:embed="rId2"/>
          <a:stretch>
            <a:fillRect/>
          </a:stretch>
        </p:blipFill>
        <p:spPr>
          <a:xfrm>
            <a:off x="894821" y="3106098"/>
            <a:ext cx="3658935" cy="2515518"/>
          </a:xfrm>
          <a:prstGeom prst="rect">
            <a:avLst/>
          </a:prstGeom>
        </p:spPr>
      </p:pic>
    </p:spTree>
    <p:extLst>
      <p:ext uri="{BB962C8B-B14F-4D97-AF65-F5344CB8AC3E}">
        <p14:creationId xmlns:p14="http://schemas.microsoft.com/office/powerpoint/2010/main" val="24124591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BA59DA-F727-4263-87D9-5B697DF40AD4}"/>
              </a:ext>
            </a:extLst>
          </p:cNvPr>
          <p:cNvSpPr>
            <a:spLocks noGrp="1"/>
          </p:cNvSpPr>
          <p:nvPr>
            <p:ph type="title"/>
          </p:nvPr>
        </p:nvSpPr>
        <p:spPr>
          <a:xfrm>
            <a:off x="1141413" y="618518"/>
            <a:ext cx="9905998" cy="1478570"/>
          </a:xfrm>
        </p:spPr>
        <p:txBody>
          <a:bodyPr/>
          <a:lstStyle/>
          <a:p>
            <a:endParaRPr lang="en-US"/>
          </a:p>
        </p:txBody>
      </p:sp>
      <p:pic>
        <p:nvPicPr>
          <p:cNvPr id="4" name="Content Placeholder 3">
            <a:extLst>
              <a:ext uri="{FF2B5EF4-FFF2-40B4-BE49-F238E27FC236}">
                <a16:creationId xmlns:a16="http://schemas.microsoft.com/office/drawing/2014/main" id="{D2AFE3E5-E1D7-4E2D-9FE5-2B6BC2BC94DC}"/>
              </a:ext>
            </a:extLst>
          </p:cNvPr>
          <p:cNvPicPr>
            <a:picLocks noGrp="1" noChangeAspect="1"/>
          </p:cNvPicPr>
          <p:nvPr>
            <p:ph idx="1"/>
          </p:nvPr>
        </p:nvPicPr>
        <p:blipFill>
          <a:blip r:embed="rId3"/>
          <a:stretch>
            <a:fillRect/>
          </a:stretch>
        </p:blipFill>
        <p:spPr>
          <a:xfrm>
            <a:off x="156903" y="-1"/>
            <a:ext cx="11864409" cy="6866785"/>
          </a:xfrm>
          <a:prstGeom prst="rect">
            <a:avLst/>
          </a:prstGeom>
        </p:spPr>
      </p:pic>
    </p:spTree>
    <p:extLst>
      <p:ext uri="{BB962C8B-B14F-4D97-AF65-F5344CB8AC3E}">
        <p14:creationId xmlns:p14="http://schemas.microsoft.com/office/powerpoint/2010/main" val="33236182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extLst/>
          </a:blip>
          <a:stretch/>
        </a:blip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8E1DDAD8-1D10-4640-A034-BE90015E37B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0" name="Rectangle 9">
              <a:extLst>
                <a:ext uri="{FF2B5EF4-FFF2-40B4-BE49-F238E27FC236}">
                  <a16:creationId xmlns:a16="http://schemas.microsoft.com/office/drawing/2014/main" id="{52FE7688-721D-4A97-B007-BDE056094D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2">
              <a:extLst>
                <a:ext uri="{FF2B5EF4-FFF2-40B4-BE49-F238E27FC236}">
                  <a16:creationId xmlns:a16="http://schemas.microsoft.com/office/drawing/2014/main" id="{9E73A810-8571-4A9D-A3CB-336933AB4C0E}"/>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sp>
        <p:nvSpPr>
          <p:cNvPr id="2" name="Title 1">
            <a:extLst>
              <a:ext uri="{FF2B5EF4-FFF2-40B4-BE49-F238E27FC236}">
                <a16:creationId xmlns:a16="http://schemas.microsoft.com/office/drawing/2014/main" id="{DED01045-4C17-4C2D-8146-D976C38AB0EB}"/>
              </a:ext>
            </a:extLst>
          </p:cNvPr>
          <p:cNvSpPr>
            <a:spLocks noGrp="1"/>
          </p:cNvSpPr>
          <p:nvPr>
            <p:ph type="title"/>
          </p:nvPr>
        </p:nvSpPr>
        <p:spPr>
          <a:xfrm>
            <a:off x="7648193" y="89762"/>
            <a:ext cx="4353307" cy="1478570"/>
          </a:xfrm>
        </p:spPr>
        <p:txBody>
          <a:bodyPr>
            <a:normAutofit/>
          </a:bodyPr>
          <a:lstStyle/>
          <a:p>
            <a:r>
              <a:rPr lang="en-US" sz="3200" dirty="0"/>
              <a:t>Social justice issues identified </a:t>
            </a:r>
          </a:p>
        </p:txBody>
      </p:sp>
      <p:pic>
        <p:nvPicPr>
          <p:cNvPr id="4" name="Picture 3">
            <a:extLst>
              <a:ext uri="{FF2B5EF4-FFF2-40B4-BE49-F238E27FC236}">
                <a16:creationId xmlns:a16="http://schemas.microsoft.com/office/drawing/2014/main" id="{127E642D-F220-4DD9-BFC5-AC30B0D4177E}"/>
              </a:ext>
            </a:extLst>
          </p:cNvPr>
          <p:cNvPicPr>
            <a:picLocks noChangeAspect="1"/>
          </p:cNvPicPr>
          <p:nvPr/>
        </p:nvPicPr>
        <p:blipFill rotWithShape="1">
          <a:blip r:embed="rId4"/>
          <a:srcRect l="5267" r="32737"/>
          <a:stretch/>
        </p:blipFill>
        <p:spPr>
          <a:xfrm>
            <a:off x="-5597" y="10"/>
            <a:ext cx="7558541" cy="6857990"/>
          </a:xfrm>
          <a:prstGeom prst="rect">
            <a:avLst/>
          </a:prstGeom>
        </p:spPr>
      </p:pic>
      <p:grpSp>
        <p:nvGrpSpPr>
          <p:cNvPr id="13" name="Group 12">
            <a:extLst>
              <a:ext uri="{FF2B5EF4-FFF2-40B4-BE49-F238E27FC236}">
                <a16:creationId xmlns:a16="http://schemas.microsoft.com/office/drawing/2014/main" id="{FD642FB6-2808-4BC5-AE0B-7302C24B78A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14" name="Rectangle 13">
              <a:extLst>
                <a:ext uri="{FF2B5EF4-FFF2-40B4-BE49-F238E27FC236}">
                  <a16:creationId xmlns:a16="http://schemas.microsoft.com/office/drawing/2014/main" id="{0B0B8F04-D9A7-48E5-A29C-51A66B59DFF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5" name="Freeform 6">
              <a:extLst>
                <a:ext uri="{FF2B5EF4-FFF2-40B4-BE49-F238E27FC236}">
                  <a16:creationId xmlns:a16="http://schemas.microsoft.com/office/drawing/2014/main" id="{D6D18883-6BFF-42BB-8088-FCCF83F9CFC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6" name="Freeform 7">
              <a:extLst>
                <a:ext uri="{FF2B5EF4-FFF2-40B4-BE49-F238E27FC236}">
                  <a16:creationId xmlns:a16="http://schemas.microsoft.com/office/drawing/2014/main" id="{1D0FEFB3-A009-4D0F-9107-C0B17786FB0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7" name="Rectangle 16">
              <a:extLst>
                <a:ext uri="{FF2B5EF4-FFF2-40B4-BE49-F238E27FC236}">
                  <a16:creationId xmlns:a16="http://schemas.microsoft.com/office/drawing/2014/main" id="{78E86C7F-B981-4448-8A1A-856F7124FF4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8" name="Freeform 9">
              <a:extLst>
                <a:ext uri="{FF2B5EF4-FFF2-40B4-BE49-F238E27FC236}">
                  <a16:creationId xmlns:a16="http://schemas.microsoft.com/office/drawing/2014/main" id="{4C6CFFD9-BA00-4184-8310-5FC9550954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 name="Freeform 10">
              <a:extLst>
                <a:ext uri="{FF2B5EF4-FFF2-40B4-BE49-F238E27FC236}">
                  <a16:creationId xmlns:a16="http://schemas.microsoft.com/office/drawing/2014/main" id="{A1892DF3-4848-496C-8664-DFD32EE250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 name="Freeform 11">
              <a:extLst>
                <a:ext uri="{FF2B5EF4-FFF2-40B4-BE49-F238E27FC236}">
                  <a16:creationId xmlns:a16="http://schemas.microsoft.com/office/drawing/2014/main" id="{D6DB8C30-651E-4D8F-A70C-163FC58427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 name="Freeform 12">
              <a:extLst>
                <a:ext uri="{FF2B5EF4-FFF2-40B4-BE49-F238E27FC236}">
                  <a16:creationId xmlns:a16="http://schemas.microsoft.com/office/drawing/2014/main" id="{563DFB81-F969-4F44-BA6C-6347956423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 name="Freeform 13">
              <a:extLst>
                <a:ext uri="{FF2B5EF4-FFF2-40B4-BE49-F238E27FC236}">
                  <a16:creationId xmlns:a16="http://schemas.microsoft.com/office/drawing/2014/main" id="{8E5DE346-AFCA-40DA-B5E2-93A86EA54C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3" name="Freeform 14">
              <a:extLst>
                <a:ext uri="{FF2B5EF4-FFF2-40B4-BE49-F238E27FC236}">
                  <a16:creationId xmlns:a16="http://schemas.microsoft.com/office/drawing/2014/main" id="{77A34306-2AE8-43D0-9686-E97B3B53FE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4" name="Freeform 15">
              <a:extLst>
                <a:ext uri="{FF2B5EF4-FFF2-40B4-BE49-F238E27FC236}">
                  <a16:creationId xmlns:a16="http://schemas.microsoft.com/office/drawing/2014/main" id="{B9CC10F0-FFCD-4CB9-AF4C-22722D20B7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5" name="Freeform 16">
              <a:extLst>
                <a:ext uri="{FF2B5EF4-FFF2-40B4-BE49-F238E27FC236}">
                  <a16:creationId xmlns:a16="http://schemas.microsoft.com/office/drawing/2014/main" id="{2A6B0E38-C962-4491-BFDA-75378B4D674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6" name="Freeform 17">
              <a:extLst>
                <a:ext uri="{FF2B5EF4-FFF2-40B4-BE49-F238E27FC236}">
                  <a16:creationId xmlns:a16="http://schemas.microsoft.com/office/drawing/2014/main" id="{655F640B-8407-487C-8696-F47451478E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7" name="Freeform 18">
              <a:extLst>
                <a:ext uri="{FF2B5EF4-FFF2-40B4-BE49-F238E27FC236}">
                  <a16:creationId xmlns:a16="http://schemas.microsoft.com/office/drawing/2014/main" id="{FAB4F099-4FF6-4410-A5B9-2A5355719C9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8" name="Freeform 19">
              <a:extLst>
                <a:ext uri="{FF2B5EF4-FFF2-40B4-BE49-F238E27FC236}">
                  <a16:creationId xmlns:a16="http://schemas.microsoft.com/office/drawing/2014/main" id="{6FE80B6E-3DA9-4304-9925-12E578C4E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9" name="Freeform 20">
              <a:extLst>
                <a:ext uri="{FF2B5EF4-FFF2-40B4-BE49-F238E27FC236}">
                  <a16:creationId xmlns:a16="http://schemas.microsoft.com/office/drawing/2014/main" id="{67D1CB75-0CBA-4E13-924C-21F221D7BF6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0" name="Freeform 21">
              <a:extLst>
                <a:ext uri="{FF2B5EF4-FFF2-40B4-BE49-F238E27FC236}">
                  <a16:creationId xmlns:a16="http://schemas.microsoft.com/office/drawing/2014/main" id="{F2CC783B-FA45-4777-A76A-982B285C7C4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1" name="Freeform 22">
              <a:extLst>
                <a:ext uri="{FF2B5EF4-FFF2-40B4-BE49-F238E27FC236}">
                  <a16:creationId xmlns:a16="http://schemas.microsoft.com/office/drawing/2014/main" id="{D68F4DD3-D736-4B78-972E-F5128CFBE7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2" name="Freeform 23">
              <a:extLst>
                <a:ext uri="{FF2B5EF4-FFF2-40B4-BE49-F238E27FC236}">
                  <a16:creationId xmlns:a16="http://schemas.microsoft.com/office/drawing/2014/main" id="{B14AF103-15B3-4796-A71A-297D37E176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3" name="Freeform 24">
              <a:extLst>
                <a:ext uri="{FF2B5EF4-FFF2-40B4-BE49-F238E27FC236}">
                  <a16:creationId xmlns:a16="http://schemas.microsoft.com/office/drawing/2014/main" id="{B0B240FB-0453-4B6F-9F9B-C2C3305AC5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4" name="Freeform 25">
              <a:extLst>
                <a:ext uri="{FF2B5EF4-FFF2-40B4-BE49-F238E27FC236}">
                  <a16:creationId xmlns:a16="http://schemas.microsoft.com/office/drawing/2014/main" id="{EBBBDCEE-433E-40F3-B49D-375CB162A8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5" name="Freeform 26">
              <a:extLst>
                <a:ext uri="{FF2B5EF4-FFF2-40B4-BE49-F238E27FC236}">
                  <a16:creationId xmlns:a16="http://schemas.microsoft.com/office/drawing/2014/main" id="{09B123C6-141E-4A37-B5A7-27E7764FA1F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6" name="Freeform 27">
              <a:extLst>
                <a:ext uri="{FF2B5EF4-FFF2-40B4-BE49-F238E27FC236}">
                  <a16:creationId xmlns:a16="http://schemas.microsoft.com/office/drawing/2014/main" id="{1FA1F521-36A1-49FF-84A7-229E8970F7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7" name="Freeform 28">
              <a:extLst>
                <a:ext uri="{FF2B5EF4-FFF2-40B4-BE49-F238E27FC236}">
                  <a16:creationId xmlns:a16="http://schemas.microsoft.com/office/drawing/2014/main" id="{DE512F89-D901-4487-A42C-02345EC5FCD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8" name="Freeform 29">
              <a:extLst>
                <a:ext uri="{FF2B5EF4-FFF2-40B4-BE49-F238E27FC236}">
                  <a16:creationId xmlns:a16="http://schemas.microsoft.com/office/drawing/2014/main" id="{ED3ED0E5-3226-4B78-B3EA-C591824B89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9" name="Freeform 30">
              <a:extLst>
                <a:ext uri="{FF2B5EF4-FFF2-40B4-BE49-F238E27FC236}">
                  <a16:creationId xmlns:a16="http://schemas.microsoft.com/office/drawing/2014/main" id="{9CBB1F68-B6DE-4ECF-B20F-328F9811E2F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0" name="Freeform 31">
              <a:extLst>
                <a:ext uri="{FF2B5EF4-FFF2-40B4-BE49-F238E27FC236}">
                  <a16:creationId xmlns:a16="http://schemas.microsoft.com/office/drawing/2014/main" id="{A566C551-9523-4D97-A8CF-5C91F436C5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1" name="Freeform 32">
              <a:extLst>
                <a:ext uri="{FF2B5EF4-FFF2-40B4-BE49-F238E27FC236}">
                  <a16:creationId xmlns:a16="http://schemas.microsoft.com/office/drawing/2014/main" id="{9E166BA0-9268-4419-9332-2D30C212397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2" name="Rectangle 41">
              <a:extLst>
                <a:ext uri="{FF2B5EF4-FFF2-40B4-BE49-F238E27FC236}">
                  <a16:creationId xmlns:a16="http://schemas.microsoft.com/office/drawing/2014/main" id="{B700C031-AA54-4DC7-B8A2-2569B3FA653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43" name="Freeform 34">
              <a:extLst>
                <a:ext uri="{FF2B5EF4-FFF2-40B4-BE49-F238E27FC236}">
                  <a16:creationId xmlns:a16="http://schemas.microsoft.com/office/drawing/2014/main" id="{03045EC8-ECC8-473F-8786-DE266F05B15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4" name="Freeform 35">
              <a:extLst>
                <a:ext uri="{FF2B5EF4-FFF2-40B4-BE49-F238E27FC236}">
                  <a16:creationId xmlns:a16="http://schemas.microsoft.com/office/drawing/2014/main" id="{9337EBA2-5088-4A44-8C0B-A6EE78989C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5" name="Freeform 36">
              <a:extLst>
                <a:ext uri="{FF2B5EF4-FFF2-40B4-BE49-F238E27FC236}">
                  <a16:creationId xmlns:a16="http://schemas.microsoft.com/office/drawing/2014/main" id="{3486A705-2593-45C9-A13E-8E2FB7C354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6" name="Freeform 37">
              <a:extLst>
                <a:ext uri="{FF2B5EF4-FFF2-40B4-BE49-F238E27FC236}">
                  <a16:creationId xmlns:a16="http://schemas.microsoft.com/office/drawing/2014/main" id="{F357321C-6DEE-4D02-A997-75E47EE0E0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7" name="Freeform 38">
              <a:extLst>
                <a:ext uri="{FF2B5EF4-FFF2-40B4-BE49-F238E27FC236}">
                  <a16:creationId xmlns:a16="http://schemas.microsoft.com/office/drawing/2014/main" id="{D0B8F87F-3530-4BCD-A8E5-C1B83707B5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8" name="Freeform 39">
              <a:extLst>
                <a:ext uri="{FF2B5EF4-FFF2-40B4-BE49-F238E27FC236}">
                  <a16:creationId xmlns:a16="http://schemas.microsoft.com/office/drawing/2014/main" id="{5BE86BA3-AB0E-4F70-A552-0D9EB9E98E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9" name="Freeform 40">
              <a:extLst>
                <a:ext uri="{FF2B5EF4-FFF2-40B4-BE49-F238E27FC236}">
                  <a16:creationId xmlns:a16="http://schemas.microsoft.com/office/drawing/2014/main" id="{DF5FE773-B9AE-4A3F-8EDC-165CE579BDC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0" name="Freeform 41">
              <a:extLst>
                <a:ext uri="{FF2B5EF4-FFF2-40B4-BE49-F238E27FC236}">
                  <a16:creationId xmlns:a16="http://schemas.microsoft.com/office/drawing/2014/main" id="{4A03D7BE-B358-4F8B-85EA-65E0CBF2D1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1" name="Freeform 42">
              <a:extLst>
                <a:ext uri="{FF2B5EF4-FFF2-40B4-BE49-F238E27FC236}">
                  <a16:creationId xmlns:a16="http://schemas.microsoft.com/office/drawing/2014/main" id="{A6548877-0957-435B-A419-389A278E57E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2" name="Freeform 43">
              <a:extLst>
                <a:ext uri="{FF2B5EF4-FFF2-40B4-BE49-F238E27FC236}">
                  <a16:creationId xmlns:a16="http://schemas.microsoft.com/office/drawing/2014/main" id="{B2D5EA95-9E60-468A-8DA1-40F05C9BDA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3" name="Freeform 44">
              <a:extLst>
                <a:ext uri="{FF2B5EF4-FFF2-40B4-BE49-F238E27FC236}">
                  <a16:creationId xmlns:a16="http://schemas.microsoft.com/office/drawing/2014/main" id="{C9B409CE-11E5-40D1-8C9B-86614EAE2A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4" name="Rectangle 53">
              <a:extLst>
                <a:ext uri="{FF2B5EF4-FFF2-40B4-BE49-F238E27FC236}">
                  <a16:creationId xmlns:a16="http://schemas.microsoft.com/office/drawing/2014/main" id="{9E594AF5-DB50-4227-AC2F-10EE5233C41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55" name="Freeform 46">
              <a:extLst>
                <a:ext uri="{FF2B5EF4-FFF2-40B4-BE49-F238E27FC236}">
                  <a16:creationId xmlns:a16="http://schemas.microsoft.com/office/drawing/2014/main" id="{9335DCAF-74A2-4994-B5BF-1C079A40A5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6" name="Freeform 47">
              <a:extLst>
                <a:ext uri="{FF2B5EF4-FFF2-40B4-BE49-F238E27FC236}">
                  <a16:creationId xmlns:a16="http://schemas.microsoft.com/office/drawing/2014/main" id="{1DC8E1A2-0C6B-4BA9-85F4-3645AED5DEA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7" name="Freeform 48">
              <a:extLst>
                <a:ext uri="{FF2B5EF4-FFF2-40B4-BE49-F238E27FC236}">
                  <a16:creationId xmlns:a16="http://schemas.microsoft.com/office/drawing/2014/main" id="{28F38DE0-3BEE-441A-8212-E77DA2328A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8" name="Freeform 49">
              <a:extLst>
                <a:ext uri="{FF2B5EF4-FFF2-40B4-BE49-F238E27FC236}">
                  <a16:creationId xmlns:a16="http://schemas.microsoft.com/office/drawing/2014/main" id="{AE81208E-D239-496C-A312-506B0241B31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9" name="Freeform 50">
              <a:extLst>
                <a:ext uri="{FF2B5EF4-FFF2-40B4-BE49-F238E27FC236}">
                  <a16:creationId xmlns:a16="http://schemas.microsoft.com/office/drawing/2014/main" id="{242FE966-DDA4-4668-B8D6-C4B0D4C78E5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0" name="Freeform 51">
              <a:extLst>
                <a:ext uri="{FF2B5EF4-FFF2-40B4-BE49-F238E27FC236}">
                  <a16:creationId xmlns:a16="http://schemas.microsoft.com/office/drawing/2014/main" id="{FB0A5F60-550F-4025-9DCE-6F42A7C064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1" name="Freeform 52">
              <a:extLst>
                <a:ext uri="{FF2B5EF4-FFF2-40B4-BE49-F238E27FC236}">
                  <a16:creationId xmlns:a16="http://schemas.microsoft.com/office/drawing/2014/main" id="{D7B61D18-4A61-44C9-A809-40639E8C1D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2" name="Freeform 53">
              <a:extLst>
                <a:ext uri="{FF2B5EF4-FFF2-40B4-BE49-F238E27FC236}">
                  <a16:creationId xmlns:a16="http://schemas.microsoft.com/office/drawing/2014/main" id="{CB26E7EB-DC12-4BA7-B5DE-09EF2C1D0A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3" name="Freeform 54">
              <a:extLst>
                <a:ext uri="{FF2B5EF4-FFF2-40B4-BE49-F238E27FC236}">
                  <a16:creationId xmlns:a16="http://schemas.microsoft.com/office/drawing/2014/main" id="{921237B4-9D85-4611-851F-5DBD71544A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4" name="Freeform 55">
              <a:extLst>
                <a:ext uri="{FF2B5EF4-FFF2-40B4-BE49-F238E27FC236}">
                  <a16:creationId xmlns:a16="http://schemas.microsoft.com/office/drawing/2014/main" id="{C91509DE-9FAA-4E84-BCC1-CDDBEA8AC0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5" name="Freeform 56">
              <a:extLst>
                <a:ext uri="{FF2B5EF4-FFF2-40B4-BE49-F238E27FC236}">
                  <a16:creationId xmlns:a16="http://schemas.microsoft.com/office/drawing/2014/main" id="{C7029B06-6A09-4E46-BA86-F3C66DBDD4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6" name="Freeform 57">
              <a:extLst>
                <a:ext uri="{FF2B5EF4-FFF2-40B4-BE49-F238E27FC236}">
                  <a16:creationId xmlns:a16="http://schemas.microsoft.com/office/drawing/2014/main" id="{FF4ACFBF-D1F2-47B1-B0EB-F08C6508BD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7" name="Freeform 58">
              <a:extLst>
                <a:ext uri="{FF2B5EF4-FFF2-40B4-BE49-F238E27FC236}">
                  <a16:creationId xmlns:a16="http://schemas.microsoft.com/office/drawing/2014/main" id="{A6FD1991-3A0E-4F63-BAD9-A98C298604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grpSp>
      <p:sp>
        <p:nvSpPr>
          <p:cNvPr id="3" name="Content Placeholder 2">
            <a:extLst>
              <a:ext uri="{FF2B5EF4-FFF2-40B4-BE49-F238E27FC236}">
                <a16:creationId xmlns:a16="http://schemas.microsoft.com/office/drawing/2014/main" id="{6011DD52-B196-413C-B9A5-AD2E69F6AE40}"/>
              </a:ext>
            </a:extLst>
          </p:cNvPr>
          <p:cNvSpPr>
            <a:spLocks noGrp="1"/>
          </p:cNvSpPr>
          <p:nvPr>
            <p:ph idx="1"/>
          </p:nvPr>
        </p:nvSpPr>
        <p:spPr>
          <a:xfrm>
            <a:off x="7552944" y="1420813"/>
            <a:ext cx="4581905" cy="5347426"/>
          </a:xfrm>
        </p:spPr>
        <p:txBody>
          <a:bodyPr>
            <a:normAutofit/>
          </a:bodyPr>
          <a:lstStyle/>
          <a:p>
            <a:pPr marL="0" indent="0" algn="ctr">
              <a:lnSpc>
                <a:spcPct val="110000"/>
              </a:lnSpc>
              <a:buNone/>
            </a:pPr>
            <a:r>
              <a:rPr lang="en-US" sz="1800" dirty="0"/>
              <a:t>“Information wants to be free.”</a:t>
            </a:r>
          </a:p>
          <a:p>
            <a:pPr marL="0" indent="0">
              <a:lnSpc>
                <a:spcPct val="110000"/>
              </a:lnSpc>
              <a:buNone/>
            </a:pPr>
            <a:endParaRPr lang="en-US" sz="1800" dirty="0"/>
          </a:p>
          <a:p>
            <a:pPr>
              <a:lnSpc>
                <a:spcPct val="110000"/>
              </a:lnSpc>
            </a:pPr>
            <a:r>
              <a:rPr lang="en-US" sz="1800" dirty="0"/>
              <a:t>When data is used to allocate resources or anticipate needs, it can perpetuate injustices by overrepresenting privileged groups of people;</a:t>
            </a:r>
          </a:p>
          <a:p>
            <a:pPr>
              <a:lnSpc>
                <a:spcPct val="110000"/>
              </a:lnSpc>
            </a:pPr>
            <a:r>
              <a:rPr lang="en-US" sz="1800" dirty="0"/>
              <a:t>governments and corporations gain more power and information from open data, but most people do not;</a:t>
            </a:r>
          </a:p>
          <a:p>
            <a:pPr>
              <a:lnSpc>
                <a:spcPct val="110000"/>
              </a:lnSpc>
            </a:pPr>
            <a:r>
              <a:rPr lang="en-US" sz="1800" dirty="0"/>
              <a:t>data can be collected, processed, interpreted, stored, retrieved, and communicated by people who are biased.</a:t>
            </a:r>
          </a:p>
        </p:txBody>
      </p:sp>
    </p:spTree>
    <p:extLst>
      <p:ext uri="{BB962C8B-B14F-4D97-AF65-F5344CB8AC3E}">
        <p14:creationId xmlns:p14="http://schemas.microsoft.com/office/powerpoint/2010/main" val="26704390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extLst/>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B24C42-A017-4FCE-B0F6-FDE939D916CE}"/>
              </a:ext>
            </a:extLst>
          </p:cNvPr>
          <p:cNvSpPr>
            <a:spLocks noGrp="1"/>
          </p:cNvSpPr>
          <p:nvPr>
            <p:ph type="title"/>
          </p:nvPr>
        </p:nvSpPr>
        <p:spPr>
          <a:xfrm>
            <a:off x="1141413" y="618518"/>
            <a:ext cx="9905998" cy="1478570"/>
          </a:xfrm>
        </p:spPr>
        <p:txBody>
          <a:bodyPr>
            <a:normAutofit/>
          </a:bodyPr>
          <a:lstStyle/>
          <a:p>
            <a:pPr algn="ctr"/>
            <a:r>
              <a:rPr lang="en-US" dirty="0"/>
              <a:t>Example of the social injustice in open data</a:t>
            </a:r>
            <a:br>
              <a:rPr lang="en-US" dirty="0"/>
            </a:br>
            <a:endParaRPr lang="en-US"/>
          </a:p>
        </p:txBody>
      </p:sp>
      <p:sp>
        <p:nvSpPr>
          <p:cNvPr id="3" name="Content Placeholder 2">
            <a:extLst>
              <a:ext uri="{FF2B5EF4-FFF2-40B4-BE49-F238E27FC236}">
                <a16:creationId xmlns:a16="http://schemas.microsoft.com/office/drawing/2014/main" id="{A68E4B13-7DEC-4E31-97AC-80385714118F}"/>
              </a:ext>
            </a:extLst>
          </p:cNvPr>
          <p:cNvSpPr>
            <a:spLocks noGrp="1"/>
          </p:cNvSpPr>
          <p:nvPr>
            <p:ph idx="1"/>
          </p:nvPr>
        </p:nvSpPr>
        <p:spPr>
          <a:xfrm>
            <a:off x="758510" y="1767840"/>
            <a:ext cx="6019905" cy="4471641"/>
          </a:xfrm>
        </p:spPr>
        <p:txBody>
          <a:bodyPr anchor="ctr">
            <a:normAutofit/>
          </a:bodyPr>
          <a:lstStyle/>
          <a:p>
            <a:pPr marL="0" indent="0" algn="just">
              <a:lnSpc>
                <a:spcPct val="110000"/>
              </a:lnSpc>
              <a:buNone/>
            </a:pPr>
            <a:r>
              <a:rPr lang="en-US" sz="2000" dirty="0"/>
              <a:t>“Consider the Street Bump app that the city of Boston uses to help record rough patches and potholes in the city’s infrastructure. All you have to do is download the app, keep it on while you drive, and, thanks to your smartphone’s GPS and accelerometer, the app will report back the location of any bad parts in the road. The dataset this app creates can be useful and make road work more efficient and targeted, but it also only represents data collected by those who own smartphones”. </a:t>
            </a:r>
          </a:p>
          <a:p>
            <a:pPr>
              <a:lnSpc>
                <a:spcPct val="110000"/>
              </a:lnSpc>
            </a:pPr>
            <a:endParaRPr lang="en-US" sz="1700" dirty="0"/>
          </a:p>
        </p:txBody>
      </p:sp>
      <p:pic>
        <p:nvPicPr>
          <p:cNvPr id="4" name="Picture 3">
            <a:extLst>
              <a:ext uri="{FF2B5EF4-FFF2-40B4-BE49-F238E27FC236}">
                <a16:creationId xmlns:a16="http://schemas.microsoft.com/office/drawing/2014/main" id="{EE6A6876-46A5-477C-B55A-BED6524BD3CF}"/>
              </a:ext>
            </a:extLst>
          </p:cNvPr>
          <p:cNvPicPr>
            <a:picLocks noChangeAspect="1"/>
          </p:cNvPicPr>
          <p:nvPr/>
        </p:nvPicPr>
        <p:blipFill rotWithShape="1">
          <a:blip r:embed="rId3"/>
          <a:srcRect r="3" b="1913"/>
          <a:stretch/>
        </p:blipFill>
        <p:spPr>
          <a:xfrm>
            <a:off x="6989430" y="2088296"/>
            <a:ext cx="4655075" cy="3047892"/>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Tree>
    <p:extLst>
      <p:ext uri="{BB962C8B-B14F-4D97-AF65-F5344CB8AC3E}">
        <p14:creationId xmlns:p14="http://schemas.microsoft.com/office/powerpoint/2010/main" val="29450558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B826B5-EFFD-46C5-B83E-A22E36660049}"/>
              </a:ext>
            </a:extLst>
          </p:cNvPr>
          <p:cNvSpPr>
            <a:spLocks noGrp="1"/>
          </p:cNvSpPr>
          <p:nvPr>
            <p:ph type="title"/>
          </p:nvPr>
        </p:nvSpPr>
        <p:spPr>
          <a:xfrm>
            <a:off x="992325" y="79514"/>
            <a:ext cx="9905998" cy="854765"/>
          </a:xfrm>
        </p:spPr>
        <p:txBody>
          <a:bodyPr/>
          <a:lstStyle/>
          <a:p>
            <a:pPr algn="ctr"/>
            <a:r>
              <a:rPr lang="en-US" dirty="0"/>
              <a:t>Privacy issues </a:t>
            </a:r>
          </a:p>
        </p:txBody>
      </p:sp>
      <p:sp>
        <p:nvSpPr>
          <p:cNvPr id="3" name="Content Placeholder 2">
            <a:extLst>
              <a:ext uri="{FF2B5EF4-FFF2-40B4-BE49-F238E27FC236}">
                <a16:creationId xmlns:a16="http://schemas.microsoft.com/office/drawing/2014/main" id="{F47DD12E-EEFE-42B9-BB6F-8FB86CB836A6}"/>
              </a:ext>
            </a:extLst>
          </p:cNvPr>
          <p:cNvSpPr>
            <a:spLocks noGrp="1"/>
          </p:cNvSpPr>
          <p:nvPr>
            <p:ph idx="1"/>
          </p:nvPr>
        </p:nvSpPr>
        <p:spPr>
          <a:xfrm>
            <a:off x="992325" y="1184054"/>
            <a:ext cx="10585174" cy="2244946"/>
          </a:xfrm>
        </p:spPr>
        <p:txBody>
          <a:bodyPr>
            <a:normAutofit/>
          </a:bodyPr>
          <a:lstStyle/>
          <a:p>
            <a:r>
              <a:rPr lang="en-US" dirty="0"/>
              <a:t>Open data can contain someone`s personal information, or information that should not be disclosed;</a:t>
            </a:r>
          </a:p>
          <a:p>
            <a:r>
              <a:rPr lang="en-US" dirty="0"/>
              <a:t>Open data can include information from social media from people`s profiles;</a:t>
            </a:r>
          </a:p>
          <a:p>
            <a:r>
              <a:rPr lang="en-US" dirty="0"/>
              <a:t>Data is used for purposes unrelated to the dataset’s objective. </a:t>
            </a:r>
          </a:p>
          <a:p>
            <a:pPr marL="0" indent="0">
              <a:buNone/>
            </a:pPr>
            <a:endParaRPr lang="en-US" dirty="0"/>
          </a:p>
        </p:txBody>
      </p:sp>
      <p:pic>
        <p:nvPicPr>
          <p:cNvPr id="4" name="Picture 3">
            <a:extLst>
              <a:ext uri="{FF2B5EF4-FFF2-40B4-BE49-F238E27FC236}">
                <a16:creationId xmlns:a16="http://schemas.microsoft.com/office/drawing/2014/main" id="{40AFA711-6519-49E7-958B-05CE8FB5DEA3}"/>
              </a:ext>
            </a:extLst>
          </p:cNvPr>
          <p:cNvPicPr>
            <a:picLocks noChangeAspect="1"/>
          </p:cNvPicPr>
          <p:nvPr/>
        </p:nvPicPr>
        <p:blipFill>
          <a:blip r:embed="rId2"/>
          <a:stretch>
            <a:fillRect/>
          </a:stretch>
        </p:blipFill>
        <p:spPr>
          <a:xfrm>
            <a:off x="3526561" y="3527094"/>
            <a:ext cx="5138877" cy="2973097"/>
          </a:xfrm>
          <a:prstGeom prst="rect">
            <a:avLst/>
          </a:prstGeom>
        </p:spPr>
      </p:pic>
    </p:spTree>
    <p:extLst>
      <p:ext uri="{BB962C8B-B14F-4D97-AF65-F5344CB8AC3E}">
        <p14:creationId xmlns:p14="http://schemas.microsoft.com/office/powerpoint/2010/main" val="39162240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extLst/>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94B0DD-E199-4CDD-8133-E149C4688FD4}"/>
              </a:ext>
            </a:extLst>
          </p:cNvPr>
          <p:cNvSpPr>
            <a:spLocks noGrp="1"/>
          </p:cNvSpPr>
          <p:nvPr>
            <p:ph type="title"/>
          </p:nvPr>
        </p:nvSpPr>
        <p:spPr>
          <a:xfrm>
            <a:off x="1141413" y="618518"/>
            <a:ext cx="9905998" cy="1478570"/>
          </a:xfrm>
        </p:spPr>
        <p:txBody>
          <a:bodyPr>
            <a:normAutofit/>
          </a:bodyPr>
          <a:lstStyle/>
          <a:p>
            <a:r>
              <a:rPr lang="en-US"/>
              <a:t>Example of the Privacy issues </a:t>
            </a:r>
          </a:p>
        </p:txBody>
      </p:sp>
      <p:pic>
        <p:nvPicPr>
          <p:cNvPr id="4" name="Picture 3">
            <a:extLst>
              <a:ext uri="{FF2B5EF4-FFF2-40B4-BE49-F238E27FC236}">
                <a16:creationId xmlns:a16="http://schemas.microsoft.com/office/drawing/2014/main" id="{C799C56E-9B1D-42F6-899F-E9048FBECA83}"/>
              </a:ext>
            </a:extLst>
          </p:cNvPr>
          <p:cNvPicPr>
            <a:picLocks noChangeAspect="1"/>
          </p:cNvPicPr>
          <p:nvPr/>
        </p:nvPicPr>
        <p:blipFill>
          <a:blip r:embed="rId3"/>
          <a:stretch>
            <a:fillRect/>
          </a:stretch>
        </p:blipFill>
        <p:spPr>
          <a:xfrm>
            <a:off x="1141411" y="2723050"/>
            <a:ext cx="4689234" cy="2602524"/>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
        <p:nvSpPr>
          <p:cNvPr id="3" name="Content Placeholder 2">
            <a:extLst>
              <a:ext uri="{FF2B5EF4-FFF2-40B4-BE49-F238E27FC236}">
                <a16:creationId xmlns:a16="http://schemas.microsoft.com/office/drawing/2014/main" id="{D94FB413-A9F3-4195-AE38-C56BC99E647E}"/>
              </a:ext>
            </a:extLst>
          </p:cNvPr>
          <p:cNvSpPr>
            <a:spLocks noGrp="1"/>
          </p:cNvSpPr>
          <p:nvPr>
            <p:ph idx="1"/>
          </p:nvPr>
        </p:nvSpPr>
        <p:spPr>
          <a:xfrm>
            <a:off x="6336727" y="2249487"/>
            <a:ext cx="4710683" cy="3541714"/>
          </a:xfrm>
        </p:spPr>
        <p:txBody>
          <a:bodyPr>
            <a:normAutofit/>
          </a:bodyPr>
          <a:lstStyle/>
          <a:p>
            <a:endParaRPr lang="en-US"/>
          </a:p>
          <a:p>
            <a:pPr marL="0" indent="0">
              <a:buNone/>
            </a:pPr>
            <a:r>
              <a:rPr lang="en-US"/>
              <a:t>The real estate service Zillow can pilfer open data to determine whether a homeowner has defaulted on the mortgage, if the house has been seized, and how much it might go for in foreclosure. </a:t>
            </a:r>
          </a:p>
        </p:txBody>
      </p:sp>
    </p:spTree>
    <p:extLst>
      <p:ext uri="{BB962C8B-B14F-4D97-AF65-F5344CB8AC3E}">
        <p14:creationId xmlns:p14="http://schemas.microsoft.com/office/powerpoint/2010/main" val="41875374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extLst/>
          </a:blip>
          <a:stretch/>
        </a:blipFill>
        <a:effectLst/>
      </p:bgPr>
    </p:bg>
    <p:spTree>
      <p:nvGrpSpPr>
        <p:cNvPr id="1" name=""/>
        <p:cNvGrpSpPr/>
        <p:nvPr/>
      </p:nvGrpSpPr>
      <p:grpSpPr>
        <a:xfrm>
          <a:off x="0" y="0"/>
          <a:ext cx="0" cy="0"/>
          <a:chOff x="0" y="0"/>
          <a:chExt cx="0" cy="0"/>
        </a:xfrm>
      </p:grpSpPr>
      <p:grpSp>
        <p:nvGrpSpPr>
          <p:cNvPr id="73" name="Group 72">
            <a:extLst>
              <a:ext uri="{FF2B5EF4-FFF2-40B4-BE49-F238E27FC236}">
                <a16:creationId xmlns:a16="http://schemas.microsoft.com/office/drawing/2014/main" id="{8E1DDAD8-1D10-4640-A034-BE90015E37B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74" name="Rectangle 73">
              <a:extLst>
                <a:ext uri="{FF2B5EF4-FFF2-40B4-BE49-F238E27FC236}">
                  <a16:creationId xmlns:a16="http://schemas.microsoft.com/office/drawing/2014/main" id="{52FE7688-721D-4A97-B007-BDE056094D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5" name="Picture 2">
              <a:extLst>
                <a:ext uri="{FF2B5EF4-FFF2-40B4-BE49-F238E27FC236}">
                  <a16:creationId xmlns:a16="http://schemas.microsoft.com/office/drawing/2014/main" id="{9E73A810-8571-4A9D-A3CB-336933AB4C0E}"/>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sp>
        <p:nvSpPr>
          <p:cNvPr id="2" name="Title 1">
            <a:extLst>
              <a:ext uri="{FF2B5EF4-FFF2-40B4-BE49-F238E27FC236}">
                <a16:creationId xmlns:a16="http://schemas.microsoft.com/office/drawing/2014/main" id="{6BABE7FF-729E-4F15-A8AD-38956F9062A9}"/>
              </a:ext>
            </a:extLst>
          </p:cNvPr>
          <p:cNvSpPr>
            <a:spLocks noGrp="1"/>
          </p:cNvSpPr>
          <p:nvPr>
            <p:ph type="title"/>
          </p:nvPr>
        </p:nvSpPr>
        <p:spPr>
          <a:xfrm>
            <a:off x="8330027" y="101946"/>
            <a:ext cx="3084891" cy="1478570"/>
          </a:xfrm>
        </p:spPr>
        <p:txBody>
          <a:bodyPr>
            <a:normAutofit/>
          </a:bodyPr>
          <a:lstStyle/>
          <a:p>
            <a:r>
              <a:rPr lang="en-US" sz="3200" dirty="0"/>
              <a:t>Ethical issues</a:t>
            </a:r>
          </a:p>
        </p:txBody>
      </p:sp>
      <p:pic>
        <p:nvPicPr>
          <p:cNvPr id="4" name="Picture 3">
            <a:extLst>
              <a:ext uri="{FF2B5EF4-FFF2-40B4-BE49-F238E27FC236}">
                <a16:creationId xmlns:a16="http://schemas.microsoft.com/office/drawing/2014/main" id="{088EEE9B-4347-4EDE-AD60-B801E576AAF2}"/>
              </a:ext>
            </a:extLst>
          </p:cNvPr>
          <p:cNvPicPr>
            <a:picLocks noChangeAspect="1"/>
          </p:cNvPicPr>
          <p:nvPr/>
        </p:nvPicPr>
        <p:blipFill rotWithShape="1">
          <a:blip r:embed="rId4"/>
          <a:srcRect l="58129" r="1643" b="1"/>
          <a:stretch/>
        </p:blipFill>
        <p:spPr>
          <a:xfrm>
            <a:off x="-5597" y="10"/>
            <a:ext cx="7558541" cy="6857990"/>
          </a:xfrm>
          <a:prstGeom prst="rect">
            <a:avLst/>
          </a:prstGeom>
        </p:spPr>
      </p:pic>
      <p:grpSp>
        <p:nvGrpSpPr>
          <p:cNvPr id="77" name="Group 76">
            <a:extLst>
              <a:ext uri="{FF2B5EF4-FFF2-40B4-BE49-F238E27FC236}">
                <a16:creationId xmlns:a16="http://schemas.microsoft.com/office/drawing/2014/main" id="{FD642FB6-2808-4BC5-AE0B-7302C24B78A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78" name="Rectangle 77">
              <a:extLst>
                <a:ext uri="{FF2B5EF4-FFF2-40B4-BE49-F238E27FC236}">
                  <a16:creationId xmlns:a16="http://schemas.microsoft.com/office/drawing/2014/main" id="{0B0B8F04-D9A7-48E5-A29C-51A66B59DFF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79" name="Freeform 6">
              <a:extLst>
                <a:ext uri="{FF2B5EF4-FFF2-40B4-BE49-F238E27FC236}">
                  <a16:creationId xmlns:a16="http://schemas.microsoft.com/office/drawing/2014/main" id="{D6D18883-6BFF-42BB-8088-FCCF83F9CFC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80" name="Freeform 7">
              <a:extLst>
                <a:ext uri="{FF2B5EF4-FFF2-40B4-BE49-F238E27FC236}">
                  <a16:creationId xmlns:a16="http://schemas.microsoft.com/office/drawing/2014/main" id="{1D0FEFB3-A009-4D0F-9107-C0B17786FB0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81" name="Rectangle 80">
              <a:extLst>
                <a:ext uri="{FF2B5EF4-FFF2-40B4-BE49-F238E27FC236}">
                  <a16:creationId xmlns:a16="http://schemas.microsoft.com/office/drawing/2014/main" id="{78E86C7F-B981-4448-8A1A-856F7124FF4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82" name="Freeform 9">
              <a:extLst>
                <a:ext uri="{FF2B5EF4-FFF2-40B4-BE49-F238E27FC236}">
                  <a16:creationId xmlns:a16="http://schemas.microsoft.com/office/drawing/2014/main" id="{4C6CFFD9-BA00-4184-8310-5FC9550954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83" name="Freeform 10">
              <a:extLst>
                <a:ext uri="{FF2B5EF4-FFF2-40B4-BE49-F238E27FC236}">
                  <a16:creationId xmlns:a16="http://schemas.microsoft.com/office/drawing/2014/main" id="{A1892DF3-4848-496C-8664-DFD32EE250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84" name="Freeform 11">
              <a:extLst>
                <a:ext uri="{FF2B5EF4-FFF2-40B4-BE49-F238E27FC236}">
                  <a16:creationId xmlns:a16="http://schemas.microsoft.com/office/drawing/2014/main" id="{D6DB8C30-651E-4D8F-A70C-163FC58427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85" name="Freeform 12">
              <a:extLst>
                <a:ext uri="{FF2B5EF4-FFF2-40B4-BE49-F238E27FC236}">
                  <a16:creationId xmlns:a16="http://schemas.microsoft.com/office/drawing/2014/main" id="{563DFB81-F969-4F44-BA6C-6347956423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86" name="Freeform 13">
              <a:extLst>
                <a:ext uri="{FF2B5EF4-FFF2-40B4-BE49-F238E27FC236}">
                  <a16:creationId xmlns:a16="http://schemas.microsoft.com/office/drawing/2014/main" id="{8E5DE346-AFCA-40DA-B5E2-93A86EA54C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87" name="Freeform 14">
              <a:extLst>
                <a:ext uri="{FF2B5EF4-FFF2-40B4-BE49-F238E27FC236}">
                  <a16:creationId xmlns:a16="http://schemas.microsoft.com/office/drawing/2014/main" id="{77A34306-2AE8-43D0-9686-E97B3B53FE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88" name="Freeform 15">
              <a:extLst>
                <a:ext uri="{FF2B5EF4-FFF2-40B4-BE49-F238E27FC236}">
                  <a16:creationId xmlns:a16="http://schemas.microsoft.com/office/drawing/2014/main" id="{B9CC10F0-FFCD-4CB9-AF4C-22722D20B7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89" name="Freeform 16">
              <a:extLst>
                <a:ext uri="{FF2B5EF4-FFF2-40B4-BE49-F238E27FC236}">
                  <a16:creationId xmlns:a16="http://schemas.microsoft.com/office/drawing/2014/main" id="{2A6B0E38-C962-4491-BFDA-75378B4D674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0" name="Freeform 17">
              <a:extLst>
                <a:ext uri="{FF2B5EF4-FFF2-40B4-BE49-F238E27FC236}">
                  <a16:creationId xmlns:a16="http://schemas.microsoft.com/office/drawing/2014/main" id="{655F640B-8407-487C-8696-F47451478E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1" name="Freeform 18">
              <a:extLst>
                <a:ext uri="{FF2B5EF4-FFF2-40B4-BE49-F238E27FC236}">
                  <a16:creationId xmlns:a16="http://schemas.microsoft.com/office/drawing/2014/main" id="{FAB4F099-4FF6-4410-A5B9-2A5355719C9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2" name="Freeform 19">
              <a:extLst>
                <a:ext uri="{FF2B5EF4-FFF2-40B4-BE49-F238E27FC236}">
                  <a16:creationId xmlns:a16="http://schemas.microsoft.com/office/drawing/2014/main" id="{6FE80B6E-3DA9-4304-9925-12E578C4E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3" name="Freeform 20">
              <a:extLst>
                <a:ext uri="{FF2B5EF4-FFF2-40B4-BE49-F238E27FC236}">
                  <a16:creationId xmlns:a16="http://schemas.microsoft.com/office/drawing/2014/main" id="{67D1CB75-0CBA-4E13-924C-21F221D7BF6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4" name="Freeform 21">
              <a:extLst>
                <a:ext uri="{FF2B5EF4-FFF2-40B4-BE49-F238E27FC236}">
                  <a16:creationId xmlns:a16="http://schemas.microsoft.com/office/drawing/2014/main" id="{F2CC783B-FA45-4777-A76A-982B285C7C4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5" name="Freeform 22">
              <a:extLst>
                <a:ext uri="{FF2B5EF4-FFF2-40B4-BE49-F238E27FC236}">
                  <a16:creationId xmlns:a16="http://schemas.microsoft.com/office/drawing/2014/main" id="{D68F4DD3-D736-4B78-972E-F5128CFBE7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6" name="Freeform 23">
              <a:extLst>
                <a:ext uri="{FF2B5EF4-FFF2-40B4-BE49-F238E27FC236}">
                  <a16:creationId xmlns:a16="http://schemas.microsoft.com/office/drawing/2014/main" id="{B14AF103-15B3-4796-A71A-297D37E176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7" name="Freeform 24">
              <a:extLst>
                <a:ext uri="{FF2B5EF4-FFF2-40B4-BE49-F238E27FC236}">
                  <a16:creationId xmlns:a16="http://schemas.microsoft.com/office/drawing/2014/main" id="{B0B240FB-0453-4B6F-9F9B-C2C3305AC5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8" name="Freeform 25">
              <a:extLst>
                <a:ext uri="{FF2B5EF4-FFF2-40B4-BE49-F238E27FC236}">
                  <a16:creationId xmlns:a16="http://schemas.microsoft.com/office/drawing/2014/main" id="{EBBBDCEE-433E-40F3-B49D-375CB162A8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9" name="Freeform 26">
              <a:extLst>
                <a:ext uri="{FF2B5EF4-FFF2-40B4-BE49-F238E27FC236}">
                  <a16:creationId xmlns:a16="http://schemas.microsoft.com/office/drawing/2014/main" id="{09B123C6-141E-4A37-B5A7-27E7764FA1F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0" name="Freeform 27">
              <a:extLst>
                <a:ext uri="{FF2B5EF4-FFF2-40B4-BE49-F238E27FC236}">
                  <a16:creationId xmlns:a16="http://schemas.microsoft.com/office/drawing/2014/main" id="{1FA1F521-36A1-49FF-84A7-229E8970F7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1" name="Freeform 28">
              <a:extLst>
                <a:ext uri="{FF2B5EF4-FFF2-40B4-BE49-F238E27FC236}">
                  <a16:creationId xmlns:a16="http://schemas.microsoft.com/office/drawing/2014/main" id="{DE512F89-D901-4487-A42C-02345EC5FCD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2" name="Freeform 29">
              <a:extLst>
                <a:ext uri="{FF2B5EF4-FFF2-40B4-BE49-F238E27FC236}">
                  <a16:creationId xmlns:a16="http://schemas.microsoft.com/office/drawing/2014/main" id="{ED3ED0E5-3226-4B78-B3EA-C591824B89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3" name="Freeform 30">
              <a:extLst>
                <a:ext uri="{FF2B5EF4-FFF2-40B4-BE49-F238E27FC236}">
                  <a16:creationId xmlns:a16="http://schemas.microsoft.com/office/drawing/2014/main" id="{9CBB1F68-B6DE-4ECF-B20F-328F9811E2F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4" name="Freeform 31">
              <a:extLst>
                <a:ext uri="{FF2B5EF4-FFF2-40B4-BE49-F238E27FC236}">
                  <a16:creationId xmlns:a16="http://schemas.microsoft.com/office/drawing/2014/main" id="{A566C551-9523-4D97-A8CF-5C91F436C5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5" name="Freeform 32">
              <a:extLst>
                <a:ext uri="{FF2B5EF4-FFF2-40B4-BE49-F238E27FC236}">
                  <a16:creationId xmlns:a16="http://schemas.microsoft.com/office/drawing/2014/main" id="{9E166BA0-9268-4419-9332-2D30C212397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6" name="Rectangle 105">
              <a:extLst>
                <a:ext uri="{FF2B5EF4-FFF2-40B4-BE49-F238E27FC236}">
                  <a16:creationId xmlns:a16="http://schemas.microsoft.com/office/drawing/2014/main" id="{B700C031-AA54-4DC7-B8A2-2569B3FA653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07" name="Freeform 34">
              <a:extLst>
                <a:ext uri="{FF2B5EF4-FFF2-40B4-BE49-F238E27FC236}">
                  <a16:creationId xmlns:a16="http://schemas.microsoft.com/office/drawing/2014/main" id="{03045EC8-ECC8-473F-8786-DE266F05B15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8" name="Freeform 35">
              <a:extLst>
                <a:ext uri="{FF2B5EF4-FFF2-40B4-BE49-F238E27FC236}">
                  <a16:creationId xmlns:a16="http://schemas.microsoft.com/office/drawing/2014/main" id="{9337EBA2-5088-4A44-8C0B-A6EE78989C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9" name="Freeform 36">
              <a:extLst>
                <a:ext uri="{FF2B5EF4-FFF2-40B4-BE49-F238E27FC236}">
                  <a16:creationId xmlns:a16="http://schemas.microsoft.com/office/drawing/2014/main" id="{3486A705-2593-45C9-A13E-8E2FB7C354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0" name="Freeform 37">
              <a:extLst>
                <a:ext uri="{FF2B5EF4-FFF2-40B4-BE49-F238E27FC236}">
                  <a16:creationId xmlns:a16="http://schemas.microsoft.com/office/drawing/2014/main" id="{F357321C-6DEE-4D02-A997-75E47EE0E0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1" name="Freeform 38">
              <a:extLst>
                <a:ext uri="{FF2B5EF4-FFF2-40B4-BE49-F238E27FC236}">
                  <a16:creationId xmlns:a16="http://schemas.microsoft.com/office/drawing/2014/main" id="{D0B8F87F-3530-4BCD-A8E5-C1B83707B5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2" name="Freeform 39">
              <a:extLst>
                <a:ext uri="{FF2B5EF4-FFF2-40B4-BE49-F238E27FC236}">
                  <a16:creationId xmlns:a16="http://schemas.microsoft.com/office/drawing/2014/main" id="{5BE86BA3-AB0E-4F70-A552-0D9EB9E98E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3" name="Freeform 40">
              <a:extLst>
                <a:ext uri="{FF2B5EF4-FFF2-40B4-BE49-F238E27FC236}">
                  <a16:creationId xmlns:a16="http://schemas.microsoft.com/office/drawing/2014/main" id="{DF5FE773-B9AE-4A3F-8EDC-165CE579BDC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4" name="Freeform 41">
              <a:extLst>
                <a:ext uri="{FF2B5EF4-FFF2-40B4-BE49-F238E27FC236}">
                  <a16:creationId xmlns:a16="http://schemas.microsoft.com/office/drawing/2014/main" id="{4A03D7BE-B358-4F8B-85EA-65E0CBF2D1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5" name="Freeform 42">
              <a:extLst>
                <a:ext uri="{FF2B5EF4-FFF2-40B4-BE49-F238E27FC236}">
                  <a16:creationId xmlns:a16="http://schemas.microsoft.com/office/drawing/2014/main" id="{A6548877-0957-435B-A419-389A278E57E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6" name="Freeform 43">
              <a:extLst>
                <a:ext uri="{FF2B5EF4-FFF2-40B4-BE49-F238E27FC236}">
                  <a16:creationId xmlns:a16="http://schemas.microsoft.com/office/drawing/2014/main" id="{B2D5EA95-9E60-468A-8DA1-40F05C9BDA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7" name="Freeform 44">
              <a:extLst>
                <a:ext uri="{FF2B5EF4-FFF2-40B4-BE49-F238E27FC236}">
                  <a16:creationId xmlns:a16="http://schemas.microsoft.com/office/drawing/2014/main" id="{C9B409CE-11E5-40D1-8C9B-86614EAE2A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8" name="Rectangle 117">
              <a:extLst>
                <a:ext uri="{FF2B5EF4-FFF2-40B4-BE49-F238E27FC236}">
                  <a16:creationId xmlns:a16="http://schemas.microsoft.com/office/drawing/2014/main" id="{9E594AF5-DB50-4227-AC2F-10EE5233C41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19" name="Freeform 46">
              <a:extLst>
                <a:ext uri="{FF2B5EF4-FFF2-40B4-BE49-F238E27FC236}">
                  <a16:creationId xmlns:a16="http://schemas.microsoft.com/office/drawing/2014/main" id="{9335DCAF-74A2-4994-B5BF-1C079A40A5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20" name="Freeform 47">
              <a:extLst>
                <a:ext uri="{FF2B5EF4-FFF2-40B4-BE49-F238E27FC236}">
                  <a16:creationId xmlns:a16="http://schemas.microsoft.com/office/drawing/2014/main" id="{1DC8E1A2-0C6B-4BA9-85F4-3645AED5DEA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21" name="Freeform 48">
              <a:extLst>
                <a:ext uri="{FF2B5EF4-FFF2-40B4-BE49-F238E27FC236}">
                  <a16:creationId xmlns:a16="http://schemas.microsoft.com/office/drawing/2014/main" id="{28F38DE0-3BEE-441A-8212-E77DA2328A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22" name="Freeform 49">
              <a:extLst>
                <a:ext uri="{FF2B5EF4-FFF2-40B4-BE49-F238E27FC236}">
                  <a16:creationId xmlns:a16="http://schemas.microsoft.com/office/drawing/2014/main" id="{AE81208E-D239-496C-A312-506B0241B31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23" name="Freeform 50">
              <a:extLst>
                <a:ext uri="{FF2B5EF4-FFF2-40B4-BE49-F238E27FC236}">
                  <a16:creationId xmlns:a16="http://schemas.microsoft.com/office/drawing/2014/main" id="{242FE966-DDA4-4668-B8D6-C4B0D4C78E5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24" name="Freeform 51">
              <a:extLst>
                <a:ext uri="{FF2B5EF4-FFF2-40B4-BE49-F238E27FC236}">
                  <a16:creationId xmlns:a16="http://schemas.microsoft.com/office/drawing/2014/main" id="{FB0A5F60-550F-4025-9DCE-6F42A7C064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25" name="Freeform 52">
              <a:extLst>
                <a:ext uri="{FF2B5EF4-FFF2-40B4-BE49-F238E27FC236}">
                  <a16:creationId xmlns:a16="http://schemas.microsoft.com/office/drawing/2014/main" id="{D7B61D18-4A61-44C9-A809-40639E8C1D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26" name="Freeform 53">
              <a:extLst>
                <a:ext uri="{FF2B5EF4-FFF2-40B4-BE49-F238E27FC236}">
                  <a16:creationId xmlns:a16="http://schemas.microsoft.com/office/drawing/2014/main" id="{CB26E7EB-DC12-4BA7-B5DE-09EF2C1D0A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27" name="Freeform 54">
              <a:extLst>
                <a:ext uri="{FF2B5EF4-FFF2-40B4-BE49-F238E27FC236}">
                  <a16:creationId xmlns:a16="http://schemas.microsoft.com/office/drawing/2014/main" id="{921237B4-9D85-4611-851F-5DBD71544A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28" name="Freeform 55">
              <a:extLst>
                <a:ext uri="{FF2B5EF4-FFF2-40B4-BE49-F238E27FC236}">
                  <a16:creationId xmlns:a16="http://schemas.microsoft.com/office/drawing/2014/main" id="{C91509DE-9FAA-4E84-BCC1-CDDBEA8AC0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29" name="Freeform 56">
              <a:extLst>
                <a:ext uri="{FF2B5EF4-FFF2-40B4-BE49-F238E27FC236}">
                  <a16:creationId xmlns:a16="http://schemas.microsoft.com/office/drawing/2014/main" id="{C7029B06-6A09-4E46-BA86-F3C66DBDD4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30" name="Freeform 57">
              <a:extLst>
                <a:ext uri="{FF2B5EF4-FFF2-40B4-BE49-F238E27FC236}">
                  <a16:creationId xmlns:a16="http://schemas.microsoft.com/office/drawing/2014/main" id="{FF4ACFBF-D1F2-47B1-B0EB-F08C6508BD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31" name="Freeform 58">
              <a:extLst>
                <a:ext uri="{FF2B5EF4-FFF2-40B4-BE49-F238E27FC236}">
                  <a16:creationId xmlns:a16="http://schemas.microsoft.com/office/drawing/2014/main" id="{A6FD1991-3A0E-4F63-BAD9-A98C298604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grpSp>
      <p:sp>
        <p:nvSpPr>
          <p:cNvPr id="3" name="Content Placeholder 2">
            <a:extLst>
              <a:ext uri="{FF2B5EF4-FFF2-40B4-BE49-F238E27FC236}">
                <a16:creationId xmlns:a16="http://schemas.microsoft.com/office/drawing/2014/main" id="{C651B3F0-4CFF-4053-BCF7-3B5142B52FE5}"/>
              </a:ext>
            </a:extLst>
          </p:cNvPr>
          <p:cNvSpPr>
            <a:spLocks noGrp="1"/>
          </p:cNvSpPr>
          <p:nvPr>
            <p:ph idx="1"/>
          </p:nvPr>
        </p:nvSpPr>
        <p:spPr>
          <a:xfrm>
            <a:off x="7652956" y="1239520"/>
            <a:ext cx="4462843" cy="5370829"/>
          </a:xfrm>
        </p:spPr>
        <p:txBody>
          <a:bodyPr>
            <a:normAutofit/>
          </a:bodyPr>
          <a:lstStyle/>
          <a:p>
            <a:pPr>
              <a:lnSpc>
                <a:spcPct val="110000"/>
              </a:lnSpc>
            </a:pPr>
            <a:r>
              <a:rPr lang="en-US" sz="1800" dirty="0"/>
              <a:t>Open data can be misused;</a:t>
            </a:r>
          </a:p>
          <a:p>
            <a:pPr>
              <a:lnSpc>
                <a:spcPct val="110000"/>
              </a:lnSpc>
            </a:pPr>
            <a:r>
              <a:rPr lang="en-US" sz="1800" dirty="0"/>
              <a:t>Ethical issues of open data is the main ethical issue of open data so far; </a:t>
            </a:r>
          </a:p>
          <a:p>
            <a:pPr>
              <a:lnSpc>
                <a:spcPct val="110000"/>
              </a:lnSpc>
            </a:pPr>
            <a:r>
              <a:rPr lang="en-US" sz="1800" dirty="0"/>
              <a:t>Open data can contain discriminatory data;</a:t>
            </a:r>
          </a:p>
          <a:p>
            <a:pPr>
              <a:lnSpc>
                <a:spcPct val="110000"/>
              </a:lnSpc>
            </a:pPr>
            <a:r>
              <a:rPr lang="en-US" sz="1800" dirty="0"/>
              <a:t>Open data could be harmful because of misuse of the data and if it is accessed by people with bad intentions. </a:t>
            </a:r>
          </a:p>
        </p:txBody>
      </p:sp>
    </p:spTree>
    <p:extLst>
      <p:ext uri="{BB962C8B-B14F-4D97-AF65-F5344CB8AC3E}">
        <p14:creationId xmlns:p14="http://schemas.microsoft.com/office/powerpoint/2010/main" val="370290443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TotalTime>
  <Words>671</Words>
  <Application>Microsoft Office PowerPoint</Application>
  <PresentationFormat>Widescreen</PresentationFormat>
  <Paragraphs>44</Paragraphs>
  <Slides>12</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Arial</vt:lpstr>
      <vt:lpstr>Calibri</vt:lpstr>
      <vt:lpstr>Trebuchet MS</vt:lpstr>
      <vt:lpstr>Tw Cen MT</vt:lpstr>
      <vt:lpstr>Circuit</vt:lpstr>
      <vt:lpstr>Local government open data, Virginia beach </vt:lpstr>
      <vt:lpstr>Local Government Open Data </vt:lpstr>
      <vt:lpstr>Local government open data expectations  </vt:lpstr>
      <vt:lpstr>PowerPoint Presentation</vt:lpstr>
      <vt:lpstr>Social justice issues identified </vt:lpstr>
      <vt:lpstr>Example of the social injustice in open data </vt:lpstr>
      <vt:lpstr>Privacy issues </vt:lpstr>
      <vt:lpstr>Example of the Privacy issues </vt:lpstr>
      <vt:lpstr>Ethical issues</vt:lpstr>
      <vt:lpstr>Summary </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Local government open data, Virginia beach </dc:title>
  <dc:creator>Alla Topp</dc:creator>
  <cp:lastModifiedBy>Alla Topp</cp:lastModifiedBy>
  <cp:revision>1</cp:revision>
  <dcterms:created xsi:type="dcterms:W3CDTF">2019-07-01T02:14:41Z</dcterms:created>
  <dcterms:modified xsi:type="dcterms:W3CDTF">2019-07-01T02:17:35Z</dcterms:modified>
</cp:coreProperties>
</file>